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50"/>
  </p:notesMasterIdLst>
  <p:sldIdLst>
    <p:sldId id="305" r:id="rId2"/>
    <p:sldId id="306" r:id="rId3"/>
    <p:sldId id="307" r:id="rId4"/>
    <p:sldId id="308" r:id="rId5"/>
    <p:sldId id="309" r:id="rId6"/>
    <p:sldId id="310"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7" r:id="rId21"/>
    <p:sldId id="324" r:id="rId22"/>
    <p:sldId id="325" r:id="rId23"/>
    <p:sldId id="326" r:id="rId24"/>
    <p:sldId id="263" r:id="rId25"/>
    <p:sldId id="267" r:id="rId26"/>
    <p:sldId id="328" r:id="rId27"/>
    <p:sldId id="329" r:id="rId28"/>
    <p:sldId id="264" r:id="rId29"/>
    <p:sldId id="271" r:id="rId30"/>
    <p:sldId id="291" r:id="rId31"/>
    <p:sldId id="290" r:id="rId32"/>
    <p:sldId id="298" r:id="rId33"/>
    <p:sldId id="265" r:id="rId34"/>
    <p:sldId id="273" r:id="rId35"/>
    <p:sldId id="282" r:id="rId36"/>
    <p:sldId id="284" r:id="rId37"/>
    <p:sldId id="285" r:id="rId38"/>
    <p:sldId id="302" r:id="rId39"/>
    <p:sldId id="269" r:id="rId40"/>
    <p:sldId id="303" r:id="rId41"/>
    <p:sldId id="286" r:id="rId42"/>
    <p:sldId id="283" r:id="rId43"/>
    <p:sldId id="301" r:id="rId44"/>
    <p:sldId id="294" r:id="rId45"/>
    <p:sldId id="268" r:id="rId46"/>
    <p:sldId id="270" r:id="rId47"/>
    <p:sldId id="304" r:id="rId48"/>
    <p:sldId id="295"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955" autoAdjust="0"/>
  </p:normalViewPr>
  <p:slideViewPr>
    <p:cSldViewPr snapToGrid="0">
      <p:cViewPr varScale="1">
        <p:scale>
          <a:sx n="85" d="100"/>
          <a:sy n="85" d="100"/>
        </p:scale>
        <p:origin x="-2370"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314E2-D2F1-4D58-AAAC-89A10D4273C9}" type="datetimeFigureOut">
              <a:rPr lang="de-DE" smtClean="0"/>
              <a:t>06.05.2018</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57B88-89D3-4E66-810D-F656115572C9}" type="slidenum">
              <a:rPr lang="de-DE" smtClean="0"/>
              <a:t>‹Nr.›</a:t>
            </a:fld>
            <a:endParaRPr lang="de-DE"/>
          </a:p>
        </p:txBody>
      </p:sp>
    </p:spTree>
    <p:extLst>
      <p:ext uri="{BB962C8B-B14F-4D97-AF65-F5344CB8AC3E}">
        <p14:creationId xmlns:p14="http://schemas.microsoft.com/office/powerpoint/2010/main" val="3555416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Kommerzielle Produkte:</a:t>
            </a:r>
          </a:p>
          <a:p>
            <a:pPr lvl="1"/>
            <a:r>
              <a:rPr lang="de-DE" dirty="0" smtClean="0"/>
              <a:t>Funktion</a:t>
            </a:r>
          </a:p>
          <a:p>
            <a:pPr lvl="1"/>
            <a:r>
              <a:rPr lang="de-DE" dirty="0" smtClean="0"/>
              <a:t>Auflösung</a:t>
            </a:r>
          </a:p>
          <a:p>
            <a:pPr lvl="1"/>
            <a:r>
              <a:rPr lang="de-DE" dirty="0" smtClean="0"/>
              <a:t>Einbindung / Konfigurationsmöglichkeiten</a:t>
            </a:r>
          </a:p>
          <a:p>
            <a:pPr lvl="1"/>
            <a:r>
              <a:rPr lang="de-DE" dirty="0" smtClean="0"/>
              <a:t>Preis</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a:t>
            </a:fld>
            <a:endParaRPr lang="de-DE"/>
          </a:p>
        </p:txBody>
      </p:sp>
    </p:spTree>
    <p:extLst>
      <p:ext uri="{BB962C8B-B14F-4D97-AF65-F5344CB8AC3E}">
        <p14:creationId xmlns:p14="http://schemas.microsoft.com/office/powerpoint/2010/main" val="386678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23</a:t>
            </a:fld>
            <a:endParaRPr lang="de-DE"/>
          </a:p>
        </p:txBody>
      </p:sp>
    </p:spTree>
    <p:extLst>
      <p:ext uri="{BB962C8B-B14F-4D97-AF65-F5344CB8AC3E}">
        <p14:creationId xmlns:p14="http://schemas.microsoft.com/office/powerpoint/2010/main" val="816571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Gerät in echt zeigen</a:t>
            </a:r>
          </a:p>
        </p:txBody>
      </p:sp>
      <p:sp>
        <p:nvSpPr>
          <p:cNvPr id="4" name="Foliennummernplatzhalter 3"/>
          <p:cNvSpPr>
            <a:spLocks noGrp="1"/>
          </p:cNvSpPr>
          <p:nvPr>
            <p:ph type="sldNum" sz="quarter" idx="10"/>
          </p:nvPr>
        </p:nvSpPr>
        <p:spPr/>
        <p:txBody>
          <a:bodyPr/>
          <a:lstStyle/>
          <a:p>
            <a:fld id="{3A657B88-89D3-4E66-810D-F656115572C9}" type="slidenum">
              <a:rPr lang="de-DE" smtClean="0"/>
              <a:t>28</a:t>
            </a:fld>
            <a:endParaRPr lang="de-DE"/>
          </a:p>
        </p:txBody>
      </p:sp>
    </p:spTree>
    <p:extLst>
      <p:ext uri="{BB962C8B-B14F-4D97-AF65-F5344CB8AC3E}">
        <p14:creationId xmlns:p14="http://schemas.microsoft.com/office/powerpoint/2010/main" val="1834970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Berechnung, wie viele LEDs an welchem Anschluss (3,3V oder 5V)</a:t>
            </a:r>
          </a:p>
          <a:p>
            <a:endParaRPr lang="de-DE" b="0" dirty="0"/>
          </a:p>
          <a:p>
            <a:r>
              <a:rPr lang="de-DE" b="0" dirty="0"/>
              <a:t>1LED – 1,35V</a:t>
            </a:r>
          </a:p>
          <a:p>
            <a:r>
              <a:rPr lang="de-DE" b="0" dirty="0"/>
              <a:t>2LEDs – 2,7V</a:t>
            </a:r>
          </a:p>
          <a:p>
            <a:r>
              <a:rPr lang="de-DE" b="0" dirty="0"/>
              <a:t>3LEDs – 4,05V</a:t>
            </a:r>
          </a:p>
          <a:p>
            <a:endParaRPr lang="de-DE" b="0" dirty="0"/>
          </a:p>
          <a:p>
            <a:r>
              <a:rPr lang="de-DE" b="0" dirty="0"/>
              <a:t>+ steuerbar (GPIO) ist später 3,3V</a:t>
            </a:r>
          </a:p>
          <a:p>
            <a:r>
              <a:rPr lang="de-DE" b="0" dirty="0"/>
              <a:t>+ 6,2 Ohm Widerstand existiert</a:t>
            </a:r>
          </a:p>
          <a:p>
            <a:pPr marL="171450" indent="-171450">
              <a:buFont typeface="Wingdings" panose="05000000000000000000" pitchFamily="2" charset="2"/>
              <a:buChar char="à"/>
            </a:pPr>
            <a:r>
              <a:rPr lang="de-DE" b="0" dirty="0">
                <a:sym typeface="Wingdings" panose="05000000000000000000" pitchFamily="2" charset="2"/>
              </a:rPr>
              <a:t>2 LEDs bei 3,3V</a:t>
            </a:r>
          </a:p>
          <a:p>
            <a:pPr marL="171450" indent="-171450">
              <a:buFont typeface="Wingdings" panose="05000000000000000000" pitchFamily="2" charset="2"/>
              <a:buChar char="à"/>
            </a:pPr>
            <a:endParaRPr lang="de-DE" b="0" dirty="0">
              <a:sym typeface="Wingdings" panose="05000000000000000000" pitchFamily="2" charset="2"/>
            </a:endParaRPr>
          </a:p>
          <a:p>
            <a:pPr marL="0" indent="0">
              <a:buFont typeface="Wingdings" panose="05000000000000000000" pitchFamily="2" charset="2"/>
              <a:buNone/>
            </a:pPr>
            <a:r>
              <a:rPr lang="de-DE" b="0" dirty="0"/>
              <a:t>Sollten für optimalen Kontakt gelötet werden.</a:t>
            </a:r>
          </a:p>
          <a:p>
            <a:pPr marL="0" indent="0">
              <a:buFont typeface="Wingdings" panose="05000000000000000000" pitchFamily="2" charset="2"/>
              <a:buNone/>
            </a:pPr>
            <a:endParaRPr lang="de-DE" b="0" dirty="0"/>
          </a:p>
          <a:p>
            <a:pPr marL="0" indent="0">
              <a:buFont typeface="Wingdings" panose="05000000000000000000" pitchFamily="2" charset="2"/>
              <a:buNone/>
            </a:pPr>
            <a:r>
              <a:rPr lang="de-DE" b="1" dirty="0"/>
              <a:t>Verwendete LEDs: </a:t>
            </a:r>
            <a:endParaRPr lang="da-DK" b="1" dirty="0"/>
          </a:p>
          <a:p>
            <a:pPr marL="0" indent="0">
              <a:buFont typeface="Wingdings" panose="05000000000000000000" pitchFamily="2" charset="2"/>
              <a:buNone/>
            </a:pPr>
            <a:r>
              <a:rPr lang="da-DK" b="0" dirty="0"/>
              <a:t>10er Set für 1,99€</a:t>
            </a:r>
          </a:p>
          <a:p>
            <a:pPr marL="0" indent="0">
              <a:buFont typeface="Wingdings" panose="05000000000000000000" pitchFamily="2" charset="2"/>
              <a:buNone/>
            </a:pPr>
            <a:r>
              <a:rPr lang="da-DK" b="0" dirty="0"/>
              <a:t>LED-Sortiment 870 nm, 925 nm 5 mm radial bedrahtet Kemo S081</a:t>
            </a:r>
          </a:p>
          <a:p>
            <a:pPr marL="0" indent="0">
              <a:buFont typeface="Wingdings" panose="05000000000000000000" pitchFamily="2" charset="2"/>
              <a:buNone/>
            </a:pPr>
            <a:r>
              <a:rPr lang="da-DK" b="0" dirty="0"/>
              <a:t>https://www.conrad.de/de/led-sortiment-870-nm-925-nm-5-mm-radial-bedrahtet-kemo-s081-183338.html</a:t>
            </a:r>
          </a:p>
          <a:p>
            <a:pPr marL="0" indent="0">
              <a:buFont typeface="Wingdings" panose="05000000000000000000" pitchFamily="2" charset="2"/>
              <a:buNone/>
            </a:pPr>
            <a:endParaRPr lang="da-DK" b="0" dirty="0"/>
          </a:p>
          <a:p>
            <a:pPr marL="0" indent="0">
              <a:buFont typeface="Wingdings" panose="05000000000000000000" pitchFamily="2" charset="2"/>
              <a:buNone/>
            </a:pPr>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30</a:t>
            </a:fld>
            <a:endParaRPr lang="de-DE"/>
          </a:p>
        </p:txBody>
      </p:sp>
    </p:spTree>
    <p:extLst>
      <p:ext uri="{BB962C8B-B14F-4D97-AF65-F5344CB8AC3E}">
        <p14:creationId xmlns:p14="http://schemas.microsoft.com/office/powerpoint/2010/main" val="21595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LEDs und den Widerstand mit Heißkleber auf der Platte fixieren. Wenn die Enden stabil genug sind und nach oben gebogen werden, können einfache Steckverbindungen verwendet werden. Dabei ist die flache Seite der LEDs mit </a:t>
            </a:r>
            <a:r>
              <a:rPr lang="de-DE" b="1" dirty="0"/>
              <a:t>GND</a:t>
            </a:r>
            <a:r>
              <a:rPr lang="de-DE" dirty="0"/>
              <a:t> zu verbinden die runde Seite mit </a:t>
            </a:r>
            <a:r>
              <a:rPr lang="de-DE" b="1" dirty="0"/>
              <a:t>3,3V</a:t>
            </a:r>
            <a:r>
              <a:rPr lang="de-DE" b="0" dirty="0"/>
              <a:t>.</a:t>
            </a:r>
            <a:endParaRPr lang="de-DE" b="1" dirty="0"/>
          </a:p>
        </p:txBody>
      </p:sp>
      <p:sp>
        <p:nvSpPr>
          <p:cNvPr id="4" name="Foliennummernplatzhalter 3"/>
          <p:cNvSpPr>
            <a:spLocks noGrp="1"/>
          </p:cNvSpPr>
          <p:nvPr>
            <p:ph type="sldNum" sz="quarter" idx="10"/>
          </p:nvPr>
        </p:nvSpPr>
        <p:spPr/>
        <p:txBody>
          <a:bodyPr/>
          <a:lstStyle/>
          <a:p>
            <a:fld id="{3A657B88-89D3-4E66-810D-F656115572C9}" type="slidenum">
              <a:rPr lang="de-DE" smtClean="0"/>
              <a:t>31</a:t>
            </a:fld>
            <a:endParaRPr lang="de-DE"/>
          </a:p>
        </p:txBody>
      </p:sp>
    </p:spTree>
    <p:extLst>
      <p:ext uri="{BB962C8B-B14F-4D97-AF65-F5344CB8AC3E}">
        <p14:creationId xmlns:p14="http://schemas.microsoft.com/office/powerpoint/2010/main" val="3163801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Bewegung im Raum erkennen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highlight>
                  <a:srgbClr val="FFFF00"/>
                </a:highlight>
              </a:rPr>
              <a:t>Mit IR-Beleuchtung </a:t>
            </a:r>
            <a:r>
              <a:rPr lang="de-DE" dirty="0"/>
              <a:t>klappt das im Dunkeln besser</a:t>
            </a:r>
          </a:p>
          <a:p>
            <a:endParaRPr lang="de-DE" dirty="0"/>
          </a:p>
          <a:p>
            <a:r>
              <a:rPr lang="de-DE" dirty="0"/>
              <a:t>(Zugriff über Web-Interface)</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32</a:t>
            </a:fld>
            <a:endParaRPr lang="de-DE"/>
          </a:p>
        </p:txBody>
      </p:sp>
    </p:spTree>
    <p:extLst>
      <p:ext uri="{BB962C8B-B14F-4D97-AF65-F5344CB8AC3E}">
        <p14:creationId xmlns:p14="http://schemas.microsoft.com/office/powerpoint/2010/main" val="2554139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34</a:t>
            </a:fld>
            <a:endParaRPr lang="de-DE"/>
          </a:p>
        </p:txBody>
      </p:sp>
    </p:spTree>
    <p:extLst>
      <p:ext uri="{BB962C8B-B14F-4D97-AF65-F5344CB8AC3E}">
        <p14:creationId xmlns:p14="http://schemas.microsoft.com/office/powerpoint/2010/main" val="3369820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Schaltung werden GPIO-Pakete benötigt, die Installation ist in </a:t>
            </a:r>
            <a:r>
              <a:rPr lang="de-DE" dirty="0" err="1"/>
              <a:t>motioneyeOS</a:t>
            </a:r>
            <a:r>
              <a:rPr lang="de-DE" dirty="0"/>
              <a:t> nicht möglich.</a:t>
            </a:r>
          </a:p>
          <a:p>
            <a:pPr marL="171450" indent="-171450">
              <a:buFont typeface="Wingdings" panose="05000000000000000000" pitchFamily="2" charset="2"/>
              <a:buChar char="à"/>
            </a:pPr>
            <a:r>
              <a:rPr lang="de-DE" dirty="0">
                <a:sym typeface="Wingdings" panose="05000000000000000000" pitchFamily="2" charset="2"/>
              </a:rPr>
              <a:t>Wir nutzen dafür Raspbian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Lösungsansatz Bildhelligkeit: https://www.raspberrypi.org/forums/viewtopic.php?t=112888</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Skript aus </a:t>
            </a:r>
            <a:r>
              <a:rPr lang="de-DE" dirty="0" err="1">
                <a:sym typeface="Wingdings" panose="05000000000000000000" pitchFamily="2" charset="2"/>
              </a:rPr>
              <a:t>github-Repo</a:t>
            </a:r>
            <a:r>
              <a:rPr lang="de-DE" dirty="0">
                <a:sym typeface="Wingdings" panose="05000000000000000000" pitchFamily="2" charset="2"/>
              </a:rPr>
              <a:t> in Home-Verzeichnis kopieren</a:t>
            </a:r>
          </a:p>
          <a:p>
            <a:pPr marL="0" indent="0">
              <a:buFont typeface="Wingdings" panose="05000000000000000000" pitchFamily="2" charset="2"/>
              <a:buNone/>
            </a:pPr>
            <a:endParaRPr lang="de-DE" dirty="0">
              <a:sym typeface="Wingdings" panose="05000000000000000000" pitchFamily="2" charset="2"/>
            </a:endParaRPr>
          </a:p>
          <a:p>
            <a:pPr marL="0" indent="0">
              <a:buFont typeface="Wingdings" panose="05000000000000000000" pitchFamily="2" charset="2"/>
              <a:buNone/>
            </a:pPr>
            <a:r>
              <a:rPr lang="de-DE" dirty="0">
                <a:sym typeface="Wingdings" panose="05000000000000000000" pitchFamily="2" charset="2"/>
              </a:rPr>
              <a:t>&gt; </a:t>
            </a:r>
            <a:r>
              <a:rPr lang="de-DE" dirty="0" err="1">
                <a:sym typeface="Wingdings" panose="05000000000000000000" pitchFamily="2" charset="2"/>
              </a:rPr>
              <a:t>crontab</a:t>
            </a:r>
            <a:r>
              <a:rPr lang="de-DE" dirty="0">
                <a:sym typeface="Wingdings" panose="05000000000000000000" pitchFamily="2" charset="2"/>
              </a:rPr>
              <a:t> -e</a:t>
            </a:r>
          </a:p>
          <a:p>
            <a:pPr marL="0" indent="0">
              <a:buFont typeface="Wingdings" panose="05000000000000000000" pitchFamily="2" charset="2"/>
              <a:buNone/>
            </a:pPr>
            <a:r>
              <a:rPr lang="en-US" dirty="0"/>
              <a:t># Edit this file to introduce tasks to be run by </a:t>
            </a:r>
            <a:r>
              <a:rPr lang="en-US" dirty="0" err="1"/>
              <a:t>cron</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Each task to run has to be defined through a single line</a:t>
            </a:r>
          </a:p>
          <a:p>
            <a:pPr marL="0" indent="0">
              <a:buFont typeface="Wingdings" panose="05000000000000000000" pitchFamily="2" charset="2"/>
              <a:buNone/>
            </a:pPr>
            <a:r>
              <a:rPr lang="en-US" dirty="0"/>
              <a:t># indicating with different fields when the task will be run</a:t>
            </a:r>
          </a:p>
          <a:p>
            <a:pPr marL="0" indent="0">
              <a:buFont typeface="Wingdings" panose="05000000000000000000" pitchFamily="2" charset="2"/>
              <a:buNone/>
            </a:pPr>
            <a:r>
              <a:rPr lang="en-US" dirty="0"/>
              <a:t># and what command to run for the task</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To define the time you can provide concrete values for</a:t>
            </a:r>
          </a:p>
          <a:p>
            <a:pPr marL="0" indent="0">
              <a:buFont typeface="Wingdings" panose="05000000000000000000" pitchFamily="2" charset="2"/>
              <a:buNone/>
            </a:pPr>
            <a:r>
              <a:rPr lang="en-US" dirty="0"/>
              <a:t># minute (m), hour (h), day of month (</a:t>
            </a:r>
            <a:r>
              <a:rPr lang="en-US" dirty="0" err="1"/>
              <a:t>dom</a:t>
            </a:r>
            <a:r>
              <a:rPr lang="en-US" dirty="0"/>
              <a:t>), month (mon),</a:t>
            </a:r>
          </a:p>
          <a:p>
            <a:pPr marL="0" indent="0">
              <a:buFont typeface="Wingdings" panose="05000000000000000000" pitchFamily="2" charset="2"/>
              <a:buNone/>
            </a:pPr>
            <a:r>
              <a:rPr lang="en-US" dirty="0"/>
              <a:t># and day of week (</a:t>
            </a:r>
            <a:r>
              <a:rPr lang="en-US" dirty="0" err="1"/>
              <a:t>dow</a:t>
            </a:r>
            <a:r>
              <a:rPr lang="en-US" dirty="0"/>
              <a:t>) or use '*' in these fields (for 'any').#</a:t>
            </a:r>
          </a:p>
          <a:p>
            <a:pPr marL="0" indent="0">
              <a:buFont typeface="Wingdings" panose="05000000000000000000" pitchFamily="2" charset="2"/>
              <a:buNone/>
            </a:pPr>
            <a:r>
              <a:rPr lang="en-US" dirty="0"/>
              <a:t># Notice that tasks will be started based on the </a:t>
            </a:r>
            <a:r>
              <a:rPr lang="en-US" dirty="0" err="1"/>
              <a:t>cron's</a:t>
            </a:r>
            <a:r>
              <a:rPr lang="en-US" dirty="0"/>
              <a:t> system</a:t>
            </a:r>
          </a:p>
          <a:p>
            <a:pPr marL="0" indent="0">
              <a:buFont typeface="Wingdings" panose="05000000000000000000" pitchFamily="2" charset="2"/>
              <a:buNone/>
            </a:pPr>
            <a:r>
              <a:rPr lang="en-US" dirty="0"/>
              <a:t># daemon's notion of time and </a:t>
            </a:r>
            <a:r>
              <a:rPr lang="en-US" dirty="0" err="1"/>
              <a:t>timezones</a:t>
            </a:r>
            <a:r>
              <a:rPr lang="en-US" dirty="0"/>
              <a:t>.</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Output of the crontab jobs (including errors) is sent through</a:t>
            </a:r>
          </a:p>
          <a:p>
            <a:pPr marL="0" indent="0">
              <a:buFont typeface="Wingdings" panose="05000000000000000000" pitchFamily="2" charset="2"/>
              <a:buNone/>
            </a:pPr>
            <a:r>
              <a:rPr lang="en-US" dirty="0"/>
              <a:t># email to the user the crontab file belongs to (unless redirected).</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example, you can run a backup of all your user accounts</a:t>
            </a:r>
          </a:p>
          <a:p>
            <a:pPr marL="0" indent="0">
              <a:buFont typeface="Wingdings" panose="05000000000000000000" pitchFamily="2" charset="2"/>
              <a:buNone/>
            </a:pPr>
            <a:r>
              <a:rPr lang="en-US" dirty="0"/>
              <a:t># at 5 </a:t>
            </a:r>
            <a:r>
              <a:rPr lang="en-US" dirty="0" err="1"/>
              <a:t>a.m</a:t>
            </a:r>
            <a:r>
              <a:rPr lang="en-US" dirty="0"/>
              <a:t> every week with:</a:t>
            </a:r>
          </a:p>
          <a:p>
            <a:pPr marL="0" indent="0">
              <a:buFont typeface="Wingdings" panose="05000000000000000000" pitchFamily="2" charset="2"/>
              <a:buNone/>
            </a:pPr>
            <a:r>
              <a:rPr lang="en-US" dirty="0"/>
              <a:t># 0 5 * * 1 tar -</a:t>
            </a:r>
            <a:r>
              <a:rPr lang="en-US" dirty="0" err="1"/>
              <a:t>zcf</a:t>
            </a:r>
            <a:r>
              <a:rPr lang="en-US" dirty="0"/>
              <a:t> /var/backups/home.tgz /home/</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For more information see the manual pages of crontab(5) and </a:t>
            </a:r>
            <a:r>
              <a:rPr lang="en-US" dirty="0" err="1"/>
              <a:t>cron</a:t>
            </a:r>
            <a:r>
              <a:rPr lang="en-US" dirty="0"/>
              <a:t>(8)</a:t>
            </a:r>
          </a:p>
          <a:p>
            <a:pPr marL="0" indent="0">
              <a:buFont typeface="Wingdings" panose="05000000000000000000" pitchFamily="2" charset="2"/>
              <a:buNone/>
            </a:pPr>
            <a:r>
              <a:rPr lang="en-US" dirty="0"/>
              <a:t>#</a:t>
            </a:r>
          </a:p>
          <a:p>
            <a:pPr marL="0" indent="0">
              <a:buFont typeface="Wingdings" panose="05000000000000000000" pitchFamily="2" charset="2"/>
              <a:buNone/>
            </a:pPr>
            <a:r>
              <a:rPr lang="en-US" dirty="0"/>
              <a:t># m h  </a:t>
            </a:r>
            <a:r>
              <a:rPr lang="en-US" dirty="0" err="1"/>
              <a:t>dom</a:t>
            </a:r>
            <a:r>
              <a:rPr lang="en-US" dirty="0"/>
              <a:t> mon </a:t>
            </a:r>
            <a:r>
              <a:rPr lang="en-US" dirty="0" err="1"/>
              <a:t>dow</a:t>
            </a:r>
            <a:r>
              <a:rPr lang="en-US" dirty="0"/>
              <a:t>   command</a:t>
            </a:r>
          </a:p>
          <a:p>
            <a:pPr marL="0" indent="0">
              <a:buFont typeface="Wingdings" panose="05000000000000000000" pitchFamily="2" charset="2"/>
              <a:buNone/>
            </a:pPr>
            <a:endParaRPr lang="en-US" dirty="0"/>
          </a:p>
          <a:p>
            <a:pPr marL="0" indent="0">
              <a:buFont typeface="Wingdings" panose="05000000000000000000" pitchFamily="2" charset="2"/>
              <a:buNone/>
            </a:pPr>
            <a:r>
              <a:rPr lang="en-US" b="1" dirty="0"/>
              <a:t>*/1 * * * * python /home/pi/helligkeit.py</a:t>
            </a:r>
          </a:p>
          <a:p>
            <a:pPr marL="0" indent="0">
              <a:buFont typeface="Wingdings" panose="05000000000000000000" pitchFamily="2" charset="2"/>
              <a:buNone/>
            </a:pPr>
            <a:endParaRPr lang="en-US" b="1" dirty="0"/>
          </a:p>
          <a:p>
            <a:pPr marL="0" indent="0">
              <a:buFont typeface="Wingdings" panose="05000000000000000000" pitchFamily="2" charset="2"/>
              <a:buNone/>
            </a:pP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35</a:t>
            </a:fld>
            <a:endParaRPr lang="de-DE"/>
          </a:p>
        </p:txBody>
      </p:sp>
    </p:spTree>
    <p:extLst>
      <p:ext uri="{BB962C8B-B14F-4D97-AF65-F5344CB8AC3E}">
        <p14:creationId xmlns:p14="http://schemas.microsoft.com/office/powerpoint/2010/main" val="1244060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37</a:t>
            </a:fld>
            <a:endParaRPr lang="de-DE"/>
          </a:p>
        </p:txBody>
      </p:sp>
    </p:spTree>
    <p:extLst>
      <p:ext uri="{BB962C8B-B14F-4D97-AF65-F5344CB8AC3E}">
        <p14:creationId xmlns:p14="http://schemas.microsoft.com/office/powerpoint/2010/main" val="2979193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einer erkannten Bewegung kann zum Beispiel eine Email mit einem Bild im Anhang versendet werden. Dazu müssen in </a:t>
            </a:r>
            <a:r>
              <a:rPr lang="de-DE" dirty="0" err="1"/>
              <a:t>MotioneyeOS</a:t>
            </a:r>
            <a:r>
              <a:rPr lang="de-DE" dirty="0"/>
              <a:t> einfach die Zugangsdaten zum Postfach hinterlegt werden.</a:t>
            </a:r>
          </a:p>
          <a:p>
            <a:r>
              <a:rPr lang="de-DE" dirty="0"/>
              <a:t>Alternativ kann ein HTTP-Request gesendet werden, um z.B. im SmartHome via </a:t>
            </a:r>
            <a:r>
              <a:rPr lang="de-DE" dirty="0" err="1"/>
              <a:t>openHAB</a:t>
            </a:r>
            <a:r>
              <a:rPr lang="de-DE" dirty="0"/>
              <a:t> ein Ereignis auszulösen (Licht, Klingel, etc.)</a:t>
            </a:r>
          </a:p>
          <a:p>
            <a:r>
              <a:rPr lang="de-DE" dirty="0"/>
              <a:t>Auf dem </a:t>
            </a:r>
            <a:r>
              <a:rPr lang="de-DE" dirty="0" err="1"/>
              <a:t>Raspi</a:t>
            </a:r>
            <a:r>
              <a:rPr lang="de-DE" dirty="0"/>
              <a:t> können bei erkannter Bewegung auch Befehle / Skripte ausgeführt werden (Run A Command)</a:t>
            </a:r>
          </a:p>
        </p:txBody>
      </p:sp>
      <p:sp>
        <p:nvSpPr>
          <p:cNvPr id="4" name="Foliennummernplatzhalter 3"/>
          <p:cNvSpPr>
            <a:spLocks noGrp="1"/>
          </p:cNvSpPr>
          <p:nvPr>
            <p:ph type="sldNum" sz="quarter" idx="10"/>
          </p:nvPr>
        </p:nvSpPr>
        <p:spPr/>
        <p:txBody>
          <a:bodyPr/>
          <a:lstStyle/>
          <a:p>
            <a:fld id="{3A657B88-89D3-4E66-810D-F656115572C9}" type="slidenum">
              <a:rPr lang="de-DE" smtClean="0"/>
              <a:t>39</a:t>
            </a:fld>
            <a:endParaRPr lang="de-DE"/>
          </a:p>
        </p:txBody>
      </p:sp>
    </p:spTree>
    <p:extLst>
      <p:ext uri="{BB962C8B-B14F-4D97-AF65-F5344CB8AC3E}">
        <p14:creationId xmlns:p14="http://schemas.microsoft.com/office/powerpoint/2010/main" val="2489374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gespeicherten Bilder der Bewegungserkennung können direkt via (S)FTP auf einen Server geladen werden. Das ist mit einer einfachen Konfiguration in </a:t>
            </a:r>
            <a:r>
              <a:rPr lang="de-DE" dirty="0" err="1"/>
              <a:t>motioneyeOS</a:t>
            </a:r>
            <a:r>
              <a:rPr lang="de-DE" dirty="0"/>
              <a:t> möglich.</a:t>
            </a:r>
          </a:p>
        </p:txBody>
      </p:sp>
      <p:sp>
        <p:nvSpPr>
          <p:cNvPr id="4" name="Foliennummernplatzhalter 3"/>
          <p:cNvSpPr>
            <a:spLocks noGrp="1"/>
          </p:cNvSpPr>
          <p:nvPr>
            <p:ph type="sldNum" sz="quarter" idx="10"/>
          </p:nvPr>
        </p:nvSpPr>
        <p:spPr/>
        <p:txBody>
          <a:bodyPr/>
          <a:lstStyle/>
          <a:p>
            <a:fld id="{3A657B88-89D3-4E66-810D-F656115572C9}" type="slidenum">
              <a:rPr lang="de-DE" smtClean="0"/>
              <a:t>40</a:t>
            </a:fld>
            <a:endParaRPr lang="de-DE"/>
          </a:p>
        </p:txBody>
      </p:sp>
    </p:spTree>
    <p:extLst>
      <p:ext uri="{BB962C8B-B14F-4D97-AF65-F5344CB8AC3E}">
        <p14:creationId xmlns:p14="http://schemas.microsoft.com/office/powerpoint/2010/main" val="11269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USB-B</a:t>
            </a:r>
          </a:p>
          <a:p>
            <a:r>
              <a:rPr lang="de-DE" dirty="0" err="1"/>
              <a:t>miniHDMI</a:t>
            </a:r>
            <a:endParaRPr lang="de-DE" dirty="0"/>
          </a:p>
          <a:p>
            <a:r>
              <a:rPr lang="de-DE" dirty="0"/>
              <a:t>CSI </a:t>
            </a:r>
            <a:r>
              <a:rPr lang="de-DE" dirty="0" err="1"/>
              <a:t>camera</a:t>
            </a:r>
            <a:r>
              <a:rPr lang="de-DE" dirty="0"/>
              <a:t> </a:t>
            </a:r>
            <a:r>
              <a:rPr lang="de-DE" dirty="0" err="1"/>
              <a:t>connector</a:t>
            </a:r>
            <a:endParaRPr lang="de-DE" dirty="0"/>
          </a:p>
          <a:p>
            <a:r>
              <a:rPr lang="de-DE" dirty="0"/>
              <a:t>40-pin GPIO Anschluss</a:t>
            </a:r>
          </a:p>
          <a:p>
            <a:r>
              <a:rPr lang="de-DE" dirty="0" err="1"/>
              <a:t>microSD</a:t>
            </a:r>
            <a:endParaRPr lang="de-DE" dirty="0"/>
          </a:p>
          <a:p>
            <a:r>
              <a:rPr lang="de-DE" dirty="0"/>
              <a:t>LAN</a:t>
            </a:r>
          </a:p>
          <a:p>
            <a:r>
              <a:rPr lang="de-DE" dirty="0"/>
              <a:t>USB</a:t>
            </a:r>
          </a:p>
          <a:p>
            <a:r>
              <a:rPr lang="de-DE" dirty="0"/>
              <a:t>AUX</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8</a:t>
            </a:fld>
            <a:endParaRPr lang="de-DE"/>
          </a:p>
        </p:txBody>
      </p:sp>
    </p:spTree>
    <p:extLst>
      <p:ext uri="{BB962C8B-B14F-4D97-AF65-F5344CB8AC3E}">
        <p14:creationId xmlns:p14="http://schemas.microsoft.com/office/powerpoint/2010/main" val="2045905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Babyfone sind teuer</a:t>
            </a:r>
          </a:p>
          <a:p>
            <a:r>
              <a:rPr lang="de-DE" dirty="0"/>
              <a:t>Deluxe-Ausstattung mit Video / Bewegungserkennung, Audio / Geräuscherkennung, Temperaturmessung</a:t>
            </a:r>
          </a:p>
          <a:p>
            <a:endParaRPr lang="de-DE" dirty="0"/>
          </a:p>
          <a:p>
            <a:r>
              <a:rPr lang="de-DE" dirty="0"/>
              <a:t>Kann das der </a:t>
            </a:r>
            <a:r>
              <a:rPr lang="de-DE" dirty="0" err="1"/>
              <a:t>Raspi</a:t>
            </a:r>
            <a:r>
              <a:rPr lang="de-DE" dirty="0"/>
              <a:t> auch?</a:t>
            </a:r>
          </a:p>
        </p:txBody>
      </p:sp>
      <p:sp>
        <p:nvSpPr>
          <p:cNvPr id="4" name="Foliennummernplatzhalter 3"/>
          <p:cNvSpPr>
            <a:spLocks noGrp="1"/>
          </p:cNvSpPr>
          <p:nvPr>
            <p:ph type="sldNum" sz="quarter" idx="10"/>
          </p:nvPr>
        </p:nvSpPr>
        <p:spPr/>
        <p:txBody>
          <a:bodyPr/>
          <a:lstStyle/>
          <a:p>
            <a:fld id="{3A657B88-89D3-4E66-810D-F656115572C9}" type="slidenum">
              <a:rPr lang="de-DE" smtClean="0"/>
              <a:t>41</a:t>
            </a:fld>
            <a:endParaRPr lang="de-DE"/>
          </a:p>
        </p:txBody>
      </p:sp>
    </p:spTree>
    <p:extLst>
      <p:ext uri="{BB962C8B-B14F-4D97-AF65-F5344CB8AC3E}">
        <p14:creationId xmlns:p14="http://schemas.microsoft.com/office/powerpoint/2010/main" val="2763110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USB-Audio eingerichtet werden kann ist unter http://www.netzmafia.de/skripten/hardware/RasPi/Projekt-Sound/Sound-Adapter.html (abgerufen 1.5.18) ausführlich beschrieben.</a:t>
            </a:r>
          </a:p>
          <a:p>
            <a:r>
              <a:rPr lang="de-DE" dirty="0"/>
              <a:t>Allerdings muss bei der Konfiguration von </a:t>
            </a:r>
            <a:r>
              <a:rPr lang="de-DE" b="1" dirty="0"/>
              <a:t>/</a:t>
            </a:r>
            <a:r>
              <a:rPr lang="de-DE" b="1" dirty="0" err="1"/>
              <a:t>etc</a:t>
            </a:r>
            <a:r>
              <a:rPr lang="de-DE" b="1" dirty="0"/>
              <a:t>/</a:t>
            </a:r>
            <a:r>
              <a:rPr lang="de-DE" b="1" dirty="0" err="1"/>
              <a:t>asound.conf</a:t>
            </a:r>
            <a:r>
              <a:rPr lang="de-DE" b="0" dirty="0"/>
              <a:t> statt „</a:t>
            </a:r>
            <a:r>
              <a:rPr lang="de-DE" dirty="0" err="1"/>
              <a:t>card</a:t>
            </a:r>
            <a:r>
              <a:rPr lang="de-DE" dirty="0"/>
              <a:t> 0“ „</a:t>
            </a:r>
            <a:r>
              <a:rPr lang="de-DE" dirty="0" err="1"/>
              <a:t>card</a:t>
            </a:r>
            <a:r>
              <a:rPr lang="de-DE" dirty="0"/>
              <a:t> &lt;Nummer der Karte aus </a:t>
            </a:r>
            <a:r>
              <a:rPr lang="de-DE" dirty="0" err="1"/>
              <a:t>aplay</a:t>
            </a:r>
            <a:r>
              <a:rPr lang="de-DE" dirty="0"/>
              <a:t> -l&gt;“ eingesetzt werden.</a:t>
            </a:r>
          </a:p>
          <a:p>
            <a:endParaRPr lang="de-DE" b="1" dirty="0"/>
          </a:p>
          <a:p>
            <a:r>
              <a:rPr lang="de-DE" b="0" dirty="0"/>
              <a:t>Dann kann mit </a:t>
            </a:r>
          </a:p>
          <a:p>
            <a:r>
              <a:rPr lang="de-DE" b="0" dirty="0"/>
              <a:t>&gt;</a:t>
            </a:r>
            <a:r>
              <a:rPr lang="de-DE" b="0" dirty="0" err="1"/>
              <a:t>arecord</a:t>
            </a:r>
            <a:r>
              <a:rPr lang="de-DE" b="0" dirty="0"/>
              <a:t> --</a:t>
            </a:r>
            <a:r>
              <a:rPr lang="de-DE" b="0" dirty="0" err="1"/>
              <a:t>device</a:t>
            </a:r>
            <a:r>
              <a:rPr lang="de-DE" b="0" dirty="0"/>
              <a:t>=plughw:1,0 --format S16_LE --rate 44100 -c1 test.wav </a:t>
            </a:r>
          </a:p>
          <a:p>
            <a:r>
              <a:rPr lang="de-DE" b="0" dirty="0"/>
              <a:t>eine Testdatei aufgenommen werden, die mit </a:t>
            </a:r>
          </a:p>
          <a:p>
            <a:r>
              <a:rPr lang="de-DE" b="0" dirty="0"/>
              <a:t>&gt;</a:t>
            </a:r>
            <a:r>
              <a:rPr lang="en-US" b="0" dirty="0" err="1"/>
              <a:t>aplay</a:t>
            </a:r>
            <a:r>
              <a:rPr lang="en-US" b="0" dirty="0"/>
              <a:t> --device=plughw:1,0 test.wav</a:t>
            </a:r>
          </a:p>
          <a:p>
            <a:r>
              <a:rPr lang="de-DE" b="0" dirty="0"/>
              <a:t>abgespielt werden kann.</a:t>
            </a:r>
          </a:p>
          <a:p>
            <a:endParaRPr lang="de-DE" b="0" dirty="0"/>
          </a:p>
          <a:p>
            <a:r>
              <a:rPr lang="de-DE" b="0" dirty="0"/>
              <a:t>Eine Geräuscherkennung kann wie von </a:t>
            </a:r>
            <a:r>
              <a:rPr lang="de-DE" b="0" dirty="0" err="1"/>
              <a:t>Mornati</a:t>
            </a:r>
            <a:r>
              <a:rPr lang="de-DE" b="0" dirty="0"/>
              <a:t> unter https://blog.mornati.net/raspberrypi-motion-and-noise-detection/ (abgerufen 1.5.18) beschrieben durchgeführt werden. Um diese Bibliothek zu nutzen muss aber Ruby auf dem Pi installiert sein. Daher wurde die Audioerkennung nur bis zur Testaufnahme von uns getestet.</a:t>
            </a:r>
          </a:p>
          <a:p>
            <a:endParaRPr lang="de-DE" b="0" dirty="0"/>
          </a:p>
        </p:txBody>
      </p:sp>
      <p:sp>
        <p:nvSpPr>
          <p:cNvPr id="4" name="Foliennummernplatzhalter 3"/>
          <p:cNvSpPr>
            <a:spLocks noGrp="1"/>
          </p:cNvSpPr>
          <p:nvPr>
            <p:ph type="sldNum" sz="quarter" idx="10"/>
          </p:nvPr>
        </p:nvSpPr>
        <p:spPr/>
        <p:txBody>
          <a:bodyPr/>
          <a:lstStyle/>
          <a:p>
            <a:fld id="{3A657B88-89D3-4E66-810D-F656115572C9}" type="slidenum">
              <a:rPr lang="de-DE" smtClean="0"/>
              <a:t>42</a:t>
            </a:fld>
            <a:endParaRPr lang="de-DE"/>
          </a:p>
        </p:txBody>
      </p:sp>
    </p:spTree>
    <p:extLst>
      <p:ext uri="{BB962C8B-B14F-4D97-AF65-F5344CB8AC3E}">
        <p14:creationId xmlns:p14="http://schemas.microsoft.com/office/powerpoint/2010/main" val="3313789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a:t>Vgl. https://tutorials-raspberrypi.de/raspberry-pi-luftfeuchtigkeit-temperatur-messen-dht11-dht22/ (abgerufen 6.5.18)</a:t>
            </a:r>
          </a:p>
          <a:p>
            <a:r>
              <a:rPr lang="de-DE" b="1" dirty="0"/>
              <a:t>Raspberry Pi: Luftfeuchtigkeit und Temperatur messen</a:t>
            </a:r>
          </a:p>
          <a:p>
            <a:r>
              <a:rPr lang="de-DE" dirty="0"/>
              <a:t>Mit dem Raspberry Pi und einigen Sensoren ist es ohne viel Aufwand die Temperatur zu messen. Daneben kann aber auch die Luftfeuchtigkeit in gewissen Situationen oder Projekten (z.B. einer Wetterstation) aufschlussreich sein. Sensoren wie der DHT11 bzw. DHT22 sind nicht nur für wenige Euros zu haben, sondern können neben der Luftfeuchte auch noch die Temperatur messen.</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43</a:t>
            </a:fld>
            <a:endParaRPr lang="de-DE"/>
          </a:p>
        </p:txBody>
      </p:sp>
    </p:spTree>
    <p:extLst>
      <p:ext uri="{BB962C8B-B14F-4D97-AF65-F5344CB8AC3E}">
        <p14:creationId xmlns:p14="http://schemas.microsoft.com/office/powerpoint/2010/main" val="2582337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Größte Powerbank in einschlägigen Onlineshops zu akzeptablem Preis 13 000 </a:t>
            </a:r>
            <a:r>
              <a:rPr lang="de-DE" dirty="0" err="1"/>
              <a:t>mAh</a:t>
            </a:r>
            <a:r>
              <a:rPr lang="de-DE" dirty="0"/>
              <a:t> für 30€</a:t>
            </a:r>
          </a:p>
          <a:p>
            <a:endParaRPr lang="de-DE" dirty="0"/>
          </a:p>
          <a:p>
            <a:r>
              <a:rPr lang="de-DE" dirty="0"/>
              <a:t>Frage: Welche Leistung hat Pi?</a:t>
            </a:r>
          </a:p>
        </p:txBody>
      </p:sp>
      <p:sp>
        <p:nvSpPr>
          <p:cNvPr id="4" name="Foliennummernplatzhalter 3"/>
          <p:cNvSpPr>
            <a:spLocks noGrp="1"/>
          </p:cNvSpPr>
          <p:nvPr>
            <p:ph type="sldNum" sz="quarter" idx="10"/>
          </p:nvPr>
        </p:nvSpPr>
        <p:spPr/>
        <p:txBody>
          <a:bodyPr/>
          <a:lstStyle/>
          <a:p>
            <a:fld id="{3A657B88-89D3-4E66-810D-F656115572C9}" type="slidenum">
              <a:rPr lang="de-DE" smtClean="0"/>
              <a:t>44</a:t>
            </a:fld>
            <a:endParaRPr lang="de-DE"/>
          </a:p>
        </p:txBody>
      </p:sp>
    </p:spTree>
    <p:extLst>
      <p:ext uri="{BB962C8B-B14F-4D97-AF65-F5344CB8AC3E}">
        <p14:creationId xmlns:p14="http://schemas.microsoft.com/office/powerpoint/2010/main" val="1612306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Zero W mit geringster Stromaufnahme bei Videoaufnahme (230 mA)</a:t>
            </a:r>
          </a:p>
        </p:txBody>
      </p:sp>
      <p:sp>
        <p:nvSpPr>
          <p:cNvPr id="4" name="Foliennummernplatzhalter 3"/>
          <p:cNvSpPr>
            <a:spLocks noGrp="1"/>
          </p:cNvSpPr>
          <p:nvPr>
            <p:ph type="sldNum" sz="quarter" idx="10"/>
          </p:nvPr>
        </p:nvSpPr>
        <p:spPr/>
        <p:txBody>
          <a:bodyPr/>
          <a:lstStyle/>
          <a:p>
            <a:fld id="{3A657B88-89D3-4E66-810D-F656115572C9}" type="slidenum">
              <a:rPr lang="de-DE" smtClean="0"/>
              <a:t>45</a:t>
            </a:fld>
            <a:endParaRPr lang="de-DE"/>
          </a:p>
        </p:txBody>
      </p:sp>
    </p:spTree>
    <p:extLst>
      <p:ext uri="{BB962C8B-B14F-4D97-AF65-F5344CB8AC3E}">
        <p14:creationId xmlns:p14="http://schemas.microsoft.com/office/powerpoint/2010/main" val="2851360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dirty="0"/>
              <a:t>&gt;50h = &gt; 2d</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i="1"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i="1" dirty="0"/>
              <a:t>Alle Links hier vom 4.5.18</a:t>
            </a:r>
          </a:p>
          <a:p>
            <a:endParaRPr lang="de-DE" dirty="0"/>
          </a:p>
          <a:p>
            <a:r>
              <a:rPr lang="de-DE" dirty="0"/>
              <a:t>Vergleiche Vorgefertigte </a:t>
            </a:r>
            <a:r>
              <a:rPr lang="de-DE" dirty="0" err="1"/>
              <a:t>Raspi</a:t>
            </a:r>
            <a:r>
              <a:rPr lang="de-DE" dirty="0"/>
              <a:t>-Wildkamera https://www.raspberrypi.org/blog/naturebytes-wildlife-cam-kit/</a:t>
            </a:r>
          </a:p>
          <a:p>
            <a:endParaRPr lang="de-DE" dirty="0"/>
          </a:p>
          <a:p>
            <a:r>
              <a:rPr lang="de-DE" dirty="0"/>
              <a:t>Ad hoc – Netzwerk einrichten: http://www.raspberryconnect.com/network/item/331-raspberry-pi-auto-wifi-hotspot-switch-no-internet-routing</a:t>
            </a:r>
          </a:p>
          <a:p>
            <a:endParaRPr lang="de-DE" dirty="0"/>
          </a:p>
          <a:p>
            <a:r>
              <a:rPr lang="de-DE" dirty="0"/>
              <a:t>Mobile Datenverbindung: https://tutorials-raspberrypi.de/raspberry-pi-gsm-modul-mobiles-internet/</a:t>
            </a:r>
          </a:p>
        </p:txBody>
      </p:sp>
      <p:sp>
        <p:nvSpPr>
          <p:cNvPr id="4" name="Foliennummernplatzhalter 3"/>
          <p:cNvSpPr>
            <a:spLocks noGrp="1"/>
          </p:cNvSpPr>
          <p:nvPr>
            <p:ph type="sldNum" sz="quarter" idx="10"/>
          </p:nvPr>
        </p:nvSpPr>
        <p:spPr/>
        <p:txBody>
          <a:bodyPr/>
          <a:lstStyle/>
          <a:p>
            <a:fld id="{3A657B88-89D3-4E66-810D-F656115572C9}" type="slidenum">
              <a:rPr lang="de-DE" smtClean="0"/>
              <a:t>46</a:t>
            </a:fld>
            <a:endParaRPr lang="de-DE"/>
          </a:p>
        </p:txBody>
      </p:sp>
    </p:spTree>
    <p:extLst>
      <p:ext uri="{BB962C8B-B14F-4D97-AF65-F5344CB8AC3E}">
        <p14:creationId xmlns:p14="http://schemas.microsoft.com/office/powerpoint/2010/main" val="1182134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https://tutorials-raspberrypi.de/raspberry-pi-gpio-erklaerung-beginner-programmierung-lernen/ (abgerufen am 30.04.18)</a:t>
            </a:r>
          </a:p>
          <a:p>
            <a:endParaRPr lang="de-DE" dirty="0"/>
          </a:p>
          <a:p>
            <a:r>
              <a:rPr lang="de-DE" dirty="0"/>
              <a:t>GPIO.HIGH </a:t>
            </a:r>
            <a:r>
              <a:rPr lang="de-DE" dirty="0">
                <a:sym typeface="Wingdings" panose="05000000000000000000" pitchFamily="2" charset="2"/>
              </a:rPr>
              <a:t> 3,3V am Pin</a:t>
            </a:r>
          </a:p>
          <a:p>
            <a:r>
              <a:rPr lang="de-DE" dirty="0">
                <a:sym typeface="Wingdings" panose="05000000000000000000" pitchFamily="2" charset="2"/>
              </a:rPr>
              <a:t>GPIO.LOW  0V am Pin</a:t>
            </a:r>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9</a:t>
            </a:fld>
            <a:endParaRPr lang="de-DE"/>
          </a:p>
        </p:txBody>
      </p:sp>
    </p:spTree>
    <p:extLst>
      <p:ext uri="{BB962C8B-B14F-4D97-AF65-F5344CB8AC3E}">
        <p14:creationId xmlns:p14="http://schemas.microsoft.com/office/powerpoint/2010/main" val="4129168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Nähere Infos zum Einsatz: https://projects.raspberrypi.org/en/projects/getting-started-with-picamera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10</a:t>
            </a:fld>
            <a:endParaRPr lang="de-DE"/>
          </a:p>
        </p:txBody>
      </p:sp>
    </p:spTree>
    <p:extLst>
      <p:ext uri="{BB962C8B-B14F-4D97-AF65-F5344CB8AC3E}">
        <p14:creationId xmlns:p14="http://schemas.microsoft.com/office/powerpoint/2010/main" val="2809235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Vergleiche Diskussion bei https://www.amazon.de/Infrarot-Sperrfilter-46mm-MRC-verg%C3%BCtet-Professional/dp/B000186POG (abgerufen 5.5.18)</a:t>
            </a:r>
          </a:p>
          <a:p>
            <a:endParaRPr lang="de-DE" dirty="0"/>
          </a:p>
          <a:p>
            <a:r>
              <a:rPr lang="de-DE" sz="1200" kern="1200" dirty="0">
                <a:solidFill>
                  <a:schemeClr val="tx1"/>
                </a:solidFill>
                <a:effectLst/>
                <a:latin typeface="+mn-lt"/>
                <a:ea typeface="+mn-ea"/>
                <a:cs typeface="+mn-cs"/>
              </a:rPr>
              <a:t>Infrarot-Sperrfilter (auch IR Cut Filter oder IR Sperrfilter genannt) unterbinden das Einfallen von Infrarot Licht. Somit werden störende Einflüsse wie Unschärfen oder Farbverfälschungen der IR-Strahlung auf die Abbildungsqualität des Sensors vermieden.</a:t>
            </a:r>
          </a:p>
          <a:p>
            <a:endParaRPr lang="de-DE" sz="1200" kern="1200" dirty="0">
              <a:solidFill>
                <a:schemeClr val="tx1"/>
              </a:solidFill>
              <a:effectLst/>
              <a:latin typeface="+mn-lt"/>
              <a:ea typeface="+mn-ea"/>
              <a:cs typeface="+mn-cs"/>
            </a:endParaRPr>
          </a:p>
          <a:p>
            <a:r>
              <a:rPr lang="de-DE" b="1" dirty="0"/>
              <a:t>Wirkungsweise</a:t>
            </a:r>
            <a:r>
              <a:rPr lang="de-DE" dirty="0"/>
              <a:t/>
            </a:r>
            <a:br>
              <a:rPr lang="de-DE" dirty="0"/>
            </a:br>
            <a:r>
              <a:rPr lang="de-DE" dirty="0"/>
              <a:t>Die Aufgabe des IR Blockfilters besteht darin, die Kameras ohne eingebauten Filter auf die spektrale Empfindlichkeit des Auges anzupassen. Ein solches Vorgehen ist notwendig, da die meisten </a:t>
            </a:r>
            <a:r>
              <a:rPr lang="de-DE" b="1" dirty="0"/>
              <a:t>optischen Linsensysteme für den Bereich 400 bis 700nm </a:t>
            </a:r>
            <a:r>
              <a:rPr lang="de-DE" dirty="0"/>
              <a:t>korrigiert sind, was dem </a:t>
            </a:r>
            <a:r>
              <a:rPr lang="de-DE" b="1" dirty="0"/>
              <a:t>menschlichen Sehen</a:t>
            </a:r>
            <a:r>
              <a:rPr lang="de-DE" dirty="0"/>
              <a:t> entspricht. </a:t>
            </a:r>
          </a:p>
          <a:p>
            <a:endParaRPr lang="de-DE" dirty="0"/>
          </a:p>
          <a:p>
            <a:r>
              <a:rPr lang="de-DE" b="1" dirty="0"/>
              <a:t>Kameras</a:t>
            </a:r>
            <a:r>
              <a:rPr lang="de-DE" dirty="0"/>
              <a:t> verfügen - je nach Fabrikat - über Empfindlichkeiten </a:t>
            </a:r>
            <a:r>
              <a:rPr lang="de-DE" b="1" dirty="0"/>
              <a:t>zwischen 380 und 1000nm</a:t>
            </a:r>
            <a:r>
              <a:rPr lang="de-DE" dirty="0"/>
              <a:t>, machen somit also auch die </a:t>
            </a:r>
            <a:r>
              <a:rPr lang="de-DE" b="1" dirty="0"/>
              <a:t>nicht korrigierten Bereiche in Linsensystemen sichtbar</a:t>
            </a:r>
            <a:r>
              <a:rPr lang="de-DE" dirty="0"/>
              <a:t>. Ebenfalls bietet sich der IR Filter </a:t>
            </a:r>
            <a:r>
              <a:rPr lang="de-DE" b="0" dirty="0"/>
              <a:t>als Schutz gegen Staubpartikel und Schwebeteilchen </a:t>
            </a:r>
            <a:r>
              <a:rPr lang="de-DE" dirty="0"/>
              <a:t>da beide das sichtbare Spektrum in keiner Weise beschneiden.</a:t>
            </a:r>
            <a:r>
              <a:rPr lang="de-DE" sz="1200" kern="1200" dirty="0">
                <a:solidFill>
                  <a:schemeClr val="tx1"/>
                </a:solidFill>
                <a:effectLst/>
                <a:latin typeface="+mn-lt"/>
                <a:ea typeface="+mn-ea"/>
                <a:cs typeface="+mn-cs"/>
              </a:rPr>
              <a:t> </a:t>
            </a:r>
          </a:p>
          <a:p>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Vgl. https://www.astroshop.de/nebelfilter/astronomik-infrarot-sperrfilter-1-25-/p,16754 (abgerufen 5.5.18)</a:t>
            </a:r>
          </a:p>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12</a:t>
            </a:fld>
            <a:endParaRPr lang="de-DE"/>
          </a:p>
        </p:txBody>
      </p:sp>
    </p:spTree>
    <p:extLst>
      <p:ext uri="{BB962C8B-B14F-4D97-AF65-F5344CB8AC3E}">
        <p14:creationId xmlns:p14="http://schemas.microsoft.com/office/powerpoint/2010/main" val="468859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lese ich diese Transmissionskurve?</a:t>
            </a:r>
            <a:br>
              <a:rPr lang="de-DE" dirty="0"/>
            </a:br>
            <a:r>
              <a:rPr lang="de-DE" dirty="0"/>
              <a:t/>
            </a:r>
            <a:br>
              <a:rPr lang="de-DE" dirty="0"/>
            </a:br>
            <a:r>
              <a:rPr lang="de-DE" dirty="0"/>
              <a:t>Auf der </a:t>
            </a:r>
            <a:r>
              <a:rPr lang="de-DE" b="1" dirty="0"/>
              <a:t>waagerechten Achse ist die Wellenlänge</a:t>
            </a:r>
            <a:r>
              <a:rPr lang="de-DE" dirty="0"/>
              <a:t> in Nanometern aufgetragen. 400nm entspricht tiefem Blau, bei 520nm grün, bei 600nm rot</a:t>
            </a:r>
          </a:p>
          <a:p>
            <a:r>
              <a:rPr lang="de-DE" dirty="0"/>
              <a:t>Auf der </a:t>
            </a:r>
            <a:r>
              <a:rPr lang="de-DE" b="1" dirty="0"/>
              <a:t>senkrechten Achse ist die Transmission in % </a:t>
            </a:r>
            <a:r>
              <a:rPr lang="de-DE" dirty="0"/>
              <a:t>aufgetragen</a:t>
            </a:r>
          </a:p>
          <a:p>
            <a:endParaRPr lang="de-DE" dirty="0"/>
          </a:p>
          <a:p>
            <a:r>
              <a:rPr lang="de-DE" dirty="0"/>
              <a:t>Die </a:t>
            </a:r>
            <a:r>
              <a:rPr lang="de-DE" b="1" dirty="0"/>
              <a:t>graue Kurve </a:t>
            </a:r>
            <a:r>
              <a:rPr lang="de-DE" dirty="0"/>
              <a:t>zeigt die relative Empfindlichkeit des nachtadaptierten </a:t>
            </a:r>
            <a:r>
              <a:rPr lang="de-DE" b="1" dirty="0"/>
              <a:t>menschlichen Auges / Kamera-Sensor</a:t>
            </a:r>
          </a:p>
          <a:p>
            <a:r>
              <a:rPr lang="de-DE" b="1" dirty="0"/>
              <a:t>Rote Kurve </a:t>
            </a:r>
            <a:r>
              <a:rPr lang="de-DE" b="0" dirty="0"/>
              <a:t>zeigt die </a:t>
            </a:r>
            <a:r>
              <a:rPr lang="de-DE" b="1" dirty="0"/>
              <a:t>Transmission des Filters</a:t>
            </a:r>
            <a:endParaRPr lang="de-DE" b="0" dirty="0"/>
          </a:p>
          <a:p>
            <a:endParaRPr lang="de-DE" dirty="0"/>
          </a:p>
          <a:p>
            <a:r>
              <a:rPr lang="de-DE" dirty="0"/>
              <a:t>Orange: die wichtigsten Emissionslinien, die zur künstlichen Himmelsaufhellung beitragen, z.B.: Linien von Quecksilber (</a:t>
            </a:r>
            <a:r>
              <a:rPr lang="de-DE" dirty="0" err="1"/>
              <a:t>Hg</a:t>
            </a:r>
            <a:r>
              <a:rPr lang="de-DE" dirty="0"/>
              <a:t>) und Natrium (Na)</a:t>
            </a:r>
          </a:p>
          <a:p>
            <a:r>
              <a:rPr lang="de-DE" dirty="0"/>
              <a:t>Grün: die wichtigsten Emissionslinien von Gasnebeln, z.B.: die Linien von Wasserstoff (H-alpha und H-beta) sowie die Linien von Sauerstoff (OIII) </a:t>
            </a:r>
          </a:p>
          <a:p>
            <a:endParaRPr lang="de-DE" dirty="0"/>
          </a:p>
          <a:p>
            <a:r>
              <a:rPr lang="de-DE" dirty="0"/>
              <a:t>Vgl. https://www.astroshop.de/nebelfilter/astronomik-infrarot-sperrfilter-1-25-/p,16754 (abgerufen 5.5.18)</a:t>
            </a:r>
          </a:p>
        </p:txBody>
      </p:sp>
      <p:sp>
        <p:nvSpPr>
          <p:cNvPr id="4" name="Foliennummernplatzhalter 3"/>
          <p:cNvSpPr>
            <a:spLocks noGrp="1"/>
          </p:cNvSpPr>
          <p:nvPr>
            <p:ph type="sldNum" sz="quarter" idx="10"/>
          </p:nvPr>
        </p:nvSpPr>
        <p:spPr/>
        <p:txBody>
          <a:bodyPr/>
          <a:lstStyle/>
          <a:p>
            <a:fld id="{3A657B88-89D3-4E66-810D-F656115572C9}" type="slidenum">
              <a:rPr lang="de-DE" smtClean="0"/>
              <a:t>13</a:t>
            </a:fld>
            <a:endParaRPr lang="de-DE"/>
          </a:p>
        </p:txBody>
      </p:sp>
    </p:spTree>
    <p:extLst>
      <p:ext uri="{BB962C8B-B14F-4D97-AF65-F5344CB8AC3E}">
        <p14:creationId xmlns:p14="http://schemas.microsoft.com/office/powerpoint/2010/main" val="2300001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Getestet mit Raspbian stretch Version 2018-03-13 </a:t>
            </a:r>
          </a:p>
          <a:p>
            <a:r>
              <a:rPr lang="de-DE" dirty="0"/>
              <a:t>Standard-User: </a:t>
            </a:r>
            <a:r>
              <a:rPr lang="de-DE" dirty="0" err="1"/>
              <a:t>pi</a:t>
            </a:r>
            <a:r>
              <a:rPr lang="de-DE" dirty="0"/>
              <a:t> PW: </a:t>
            </a:r>
            <a:r>
              <a:rPr lang="de-DE" dirty="0" err="1"/>
              <a:t>raspberry</a:t>
            </a:r>
            <a:endParaRPr lang="de-DE" dirty="0"/>
          </a:p>
          <a:p>
            <a:endParaRPr lang="de-DE" dirty="0"/>
          </a:p>
          <a:p>
            <a:r>
              <a:rPr lang="de-DE" dirty="0"/>
              <a:t>Kamera-Treiber aktivieren (/</a:t>
            </a:r>
            <a:r>
              <a:rPr lang="de-DE" dirty="0" err="1"/>
              <a:t>dev</a:t>
            </a:r>
            <a:r>
              <a:rPr lang="de-DE" dirty="0"/>
              <a:t>/video0 erstellen)	(https://www.datenreise.de/raspberry-pi-ueberwachungskamera-livestream/, 20.04.18)</a:t>
            </a:r>
          </a:p>
          <a:p>
            <a:r>
              <a:rPr lang="de-DE" dirty="0"/>
              <a:t>	</a:t>
            </a:r>
            <a:r>
              <a:rPr lang="de-DE" dirty="0" err="1"/>
              <a:t>sudo</a:t>
            </a:r>
            <a:r>
              <a:rPr lang="de-DE" dirty="0"/>
              <a:t> </a:t>
            </a:r>
            <a:r>
              <a:rPr lang="de-DE" dirty="0" err="1"/>
              <a:t>modprobe</a:t>
            </a:r>
            <a:r>
              <a:rPr lang="de-DE" dirty="0"/>
              <a:t> v4l2_common</a:t>
            </a:r>
          </a:p>
          <a:p>
            <a:r>
              <a:rPr lang="de-DE" dirty="0"/>
              <a:t>	</a:t>
            </a:r>
            <a:r>
              <a:rPr lang="de-DE" dirty="0" err="1"/>
              <a:t>sudo</a:t>
            </a:r>
            <a:r>
              <a:rPr lang="de-DE" dirty="0"/>
              <a:t> </a:t>
            </a:r>
            <a:r>
              <a:rPr lang="de-DE" dirty="0" err="1"/>
              <a:t>modprobe</a:t>
            </a:r>
            <a:r>
              <a:rPr lang="de-DE" dirty="0"/>
              <a:t> bcm2835-v4l2</a:t>
            </a:r>
          </a:p>
          <a:p>
            <a:r>
              <a:rPr lang="de-DE" dirty="0"/>
              <a:t>	echo "v4l2_common" | </a:t>
            </a:r>
            <a:r>
              <a:rPr lang="de-DE" dirty="0" err="1"/>
              <a:t>sudo</a:t>
            </a:r>
            <a:r>
              <a:rPr lang="de-DE" dirty="0"/>
              <a:t> </a:t>
            </a:r>
            <a:r>
              <a:rPr lang="de-DE" dirty="0" err="1"/>
              <a:t>tee</a:t>
            </a:r>
            <a:r>
              <a:rPr lang="de-DE" dirty="0"/>
              <a:t> -a /</a:t>
            </a:r>
            <a:r>
              <a:rPr lang="de-DE" dirty="0" err="1"/>
              <a:t>etc</a:t>
            </a:r>
            <a:r>
              <a:rPr lang="de-DE" dirty="0"/>
              <a:t>/</a:t>
            </a:r>
            <a:r>
              <a:rPr lang="de-DE" dirty="0" err="1"/>
              <a:t>modules</a:t>
            </a:r>
            <a:endParaRPr lang="de-DE" dirty="0"/>
          </a:p>
          <a:p>
            <a:r>
              <a:rPr lang="de-DE" dirty="0"/>
              <a:t>	</a:t>
            </a:r>
            <a:r>
              <a:rPr lang="es-ES" dirty="0"/>
              <a:t>echo "bcm2835-v4l2" | sudo tee -a /etc/modules</a:t>
            </a:r>
            <a:endParaRPr lang="de-DE" dirty="0"/>
          </a:p>
          <a:p>
            <a:endParaRPr lang="de-DE" dirty="0"/>
          </a:p>
          <a:p>
            <a:r>
              <a:rPr lang="de-DE" dirty="0"/>
              <a:t>Motion-Installation (https://willy-tech.de/motion-fur-den-raspberry-pi/, 20.04.18)</a:t>
            </a:r>
          </a:p>
          <a:p>
            <a:r>
              <a:rPr lang="de-DE" dirty="0"/>
              <a:t>	</a:t>
            </a:r>
            <a:r>
              <a:rPr lang="de-DE" dirty="0" err="1"/>
              <a:t>sudo</a:t>
            </a:r>
            <a:r>
              <a:rPr lang="de-DE" dirty="0"/>
              <a:t> </a:t>
            </a:r>
            <a:r>
              <a:rPr lang="de-DE" dirty="0" err="1"/>
              <a:t>apt-get</a:t>
            </a:r>
            <a:r>
              <a:rPr lang="de-DE" dirty="0"/>
              <a:t> update</a:t>
            </a:r>
          </a:p>
          <a:p>
            <a:r>
              <a:rPr lang="de-DE" dirty="0"/>
              <a:t>	</a:t>
            </a:r>
            <a:r>
              <a:rPr lang="de-DE" dirty="0" err="1"/>
              <a:t>sudo</a:t>
            </a:r>
            <a:r>
              <a:rPr lang="de-DE" dirty="0"/>
              <a:t> </a:t>
            </a:r>
            <a:r>
              <a:rPr lang="de-DE" dirty="0" err="1"/>
              <a:t>apt-get</a:t>
            </a:r>
            <a:r>
              <a:rPr lang="de-DE" dirty="0"/>
              <a:t> </a:t>
            </a:r>
            <a:r>
              <a:rPr lang="de-DE" dirty="0" err="1"/>
              <a:t>install</a:t>
            </a:r>
            <a:r>
              <a:rPr lang="de-DE" dirty="0"/>
              <a:t> </a:t>
            </a:r>
            <a:r>
              <a:rPr lang="de-DE" dirty="0" err="1"/>
              <a:t>motion</a:t>
            </a:r>
            <a:endParaRPr lang="de-DE" dirty="0"/>
          </a:p>
          <a:p>
            <a:r>
              <a:rPr lang="de-DE" dirty="0"/>
              <a:t>	cd /</a:t>
            </a:r>
            <a:r>
              <a:rPr lang="de-DE" dirty="0" err="1"/>
              <a:t>etc</a:t>
            </a:r>
            <a:r>
              <a:rPr lang="de-DE" dirty="0"/>
              <a:t>/</a:t>
            </a:r>
            <a:r>
              <a:rPr lang="de-DE" dirty="0" err="1"/>
              <a:t>motion</a:t>
            </a:r>
            <a:r>
              <a:rPr lang="de-DE" dirty="0"/>
              <a:t>/</a:t>
            </a:r>
          </a:p>
          <a:p>
            <a:r>
              <a:rPr lang="de-DE" dirty="0"/>
              <a:t>	</a:t>
            </a:r>
            <a:r>
              <a:rPr lang="de-DE" dirty="0" err="1"/>
              <a:t>sudo</a:t>
            </a:r>
            <a:r>
              <a:rPr lang="de-DE" dirty="0"/>
              <a:t> </a:t>
            </a:r>
            <a:r>
              <a:rPr lang="de-DE" dirty="0" err="1"/>
              <a:t>nano</a:t>
            </a:r>
            <a:r>
              <a:rPr lang="de-DE" dirty="0"/>
              <a:t> </a:t>
            </a:r>
            <a:r>
              <a:rPr lang="de-DE" dirty="0" err="1"/>
              <a:t>motion.conf</a:t>
            </a:r>
            <a:endParaRPr lang="de-DE" dirty="0"/>
          </a:p>
          <a:p>
            <a:r>
              <a:rPr lang="de-DE" dirty="0"/>
              <a:t>		</a:t>
            </a:r>
            <a:r>
              <a:rPr lang="de-DE" b="1" dirty="0" err="1"/>
              <a:t>daemon</a:t>
            </a:r>
            <a:r>
              <a:rPr lang="de-DE" dirty="0"/>
              <a:t> – von off auf on</a:t>
            </a:r>
          </a:p>
          <a:p>
            <a:r>
              <a:rPr lang="de-DE" dirty="0"/>
              <a:t>		Ganz unten: </a:t>
            </a:r>
          </a:p>
          <a:p>
            <a:r>
              <a:rPr lang="de-DE" dirty="0"/>
              <a:t>		</a:t>
            </a:r>
            <a:r>
              <a:rPr lang="de-DE" b="1" dirty="0" err="1">
                <a:effectLst/>
              </a:rPr>
              <a:t>stream_localhost</a:t>
            </a:r>
            <a:r>
              <a:rPr lang="de-DE" dirty="0">
                <a:effectLst/>
              </a:rPr>
              <a:t> – von on auf off setzen</a:t>
            </a:r>
            <a:endParaRPr lang="de-DE" dirty="0"/>
          </a:p>
          <a:p>
            <a:r>
              <a:rPr lang="de-DE" dirty="0"/>
              <a:t>	</a:t>
            </a:r>
            <a:r>
              <a:rPr lang="de-DE" dirty="0" err="1"/>
              <a:t>sudo</a:t>
            </a:r>
            <a:r>
              <a:rPr lang="de-DE" dirty="0"/>
              <a:t> </a:t>
            </a:r>
            <a:r>
              <a:rPr lang="de-DE" dirty="0" err="1"/>
              <a:t>motion</a:t>
            </a:r>
            <a:r>
              <a:rPr lang="de-DE" dirty="0"/>
              <a:t> </a:t>
            </a:r>
            <a:r>
              <a:rPr lang="de-DE" dirty="0" err="1"/>
              <a:t>start</a:t>
            </a:r>
            <a:endParaRPr lang="de-DE" dirty="0"/>
          </a:p>
          <a:p>
            <a:endParaRPr lang="de-DE" dirty="0"/>
          </a:p>
          <a:p>
            <a:r>
              <a:rPr lang="de-DE" dirty="0"/>
              <a:t>Erreichbar unter IP-Adresse:8081</a:t>
            </a:r>
          </a:p>
        </p:txBody>
      </p:sp>
      <p:sp>
        <p:nvSpPr>
          <p:cNvPr id="4" name="Foliennummernplatzhalter 3"/>
          <p:cNvSpPr>
            <a:spLocks noGrp="1"/>
          </p:cNvSpPr>
          <p:nvPr>
            <p:ph type="sldNum" sz="quarter" idx="10"/>
          </p:nvPr>
        </p:nvSpPr>
        <p:spPr/>
        <p:txBody>
          <a:bodyPr/>
          <a:lstStyle/>
          <a:p>
            <a:fld id="{3A657B88-89D3-4E66-810D-F656115572C9}" type="slidenum">
              <a:rPr lang="de-DE" smtClean="0"/>
              <a:t>15</a:t>
            </a:fld>
            <a:endParaRPr lang="de-DE"/>
          </a:p>
        </p:txBody>
      </p:sp>
    </p:spTree>
    <p:extLst>
      <p:ext uri="{BB962C8B-B14F-4D97-AF65-F5344CB8AC3E}">
        <p14:creationId xmlns:p14="http://schemas.microsoft.com/office/powerpoint/2010/main" val="1747869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Unix-Zeilenumbruch!!!!!</a:t>
            </a:r>
          </a:p>
          <a:p>
            <a:r>
              <a:rPr lang="de-DE" dirty="0"/>
              <a:t>Beide Dateien vor erstem Boot auf SD-Karte kopieren. Nach wenigen Minuten ist der </a:t>
            </a:r>
            <a:r>
              <a:rPr lang="de-DE" dirty="0" err="1"/>
              <a:t>Raspi</a:t>
            </a:r>
            <a:r>
              <a:rPr lang="de-DE" dirty="0"/>
              <a:t> über die gewählte IP-Adresse erreichbar.</a:t>
            </a:r>
          </a:p>
        </p:txBody>
      </p:sp>
      <p:sp>
        <p:nvSpPr>
          <p:cNvPr id="4" name="Foliennummernplatzhalter 3"/>
          <p:cNvSpPr>
            <a:spLocks noGrp="1"/>
          </p:cNvSpPr>
          <p:nvPr>
            <p:ph type="sldNum" sz="quarter" idx="10"/>
          </p:nvPr>
        </p:nvSpPr>
        <p:spPr/>
        <p:txBody>
          <a:bodyPr/>
          <a:lstStyle/>
          <a:p>
            <a:fld id="{3A657B88-89D3-4E66-810D-F656115572C9}" type="slidenum">
              <a:rPr lang="de-DE" smtClean="0"/>
              <a:t>21</a:t>
            </a:fld>
            <a:endParaRPr lang="de-DE"/>
          </a:p>
        </p:txBody>
      </p:sp>
    </p:spTree>
    <p:extLst>
      <p:ext uri="{BB962C8B-B14F-4D97-AF65-F5344CB8AC3E}">
        <p14:creationId xmlns:p14="http://schemas.microsoft.com/office/powerpoint/2010/main" val="3295482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A657B88-89D3-4E66-810D-F656115572C9}" type="slidenum">
              <a:rPr lang="de-DE" smtClean="0"/>
              <a:t>22</a:t>
            </a:fld>
            <a:endParaRPr lang="de-DE"/>
          </a:p>
        </p:txBody>
      </p:sp>
    </p:spTree>
    <p:extLst>
      <p:ext uri="{BB962C8B-B14F-4D97-AF65-F5344CB8AC3E}">
        <p14:creationId xmlns:p14="http://schemas.microsoft.com/office/powerpoint/2010/main" val="2486021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de-DE"/>
              <a:t>Mastertitelformat bearbeiten</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a:off x="7325773" y="6117336"/>
            <a:ext cx="857473" cy="365125"/>
          </a:xfrm>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6D22F896-40B5-4ADD-8801-0D06FADFA095}" type="slidenum">
              <a:rPr lang="en-US" smtClean="0"/>
              <a:t>‹Nr.›</a:t>
            </a:fld>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3032904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207259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005427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858069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729806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3095975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pPr/>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1643459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928309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46778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de-DE"/>
              <a:t>Mastertitelformat bearbeiten</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7344329" y="6108173"/>
            <a:ext cx="857473" cy="365125"/>
          </a:xfrm>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59391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17924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de-DE"/>
              <a:t>Mastertitelformat bearbeiten</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91909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3129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565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67101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46351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8A87A34-81AB-432B-8DAE-1953F412C126}" type="datetimeFigureOut">
              <a:rPr lang="en-US" smtClean="0"/>
              <a:t>5/6/2018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606032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5/6/2018</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‹Nr.›</a:t>
            </a:fld>
            <a:endParaRPr lang="en-US" dirty="0"/>
          </a:p>
        </p:txBody>
      </p:sp>
    </p:spTree>
    <p:extLst>
      <p:ext uri="{BB962C8B-B14F-4D97-AF65-F5344CB8AC3E}">
        <p14:creationId xmlns:p14="http://schemas.microsoft.com/office/powerpoint/2010/main" val="245082884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ED726D3-8430-4058-AFA0-4FAA51002929}"/>
              </a:ext>
            </a:extLst>
          </p:cNvPr>
          <p:cNvSpPr>
            <a:spLocks noGrp="1"/>
          </p:cNvSpPr>
          <p:nvPr>
            <p:ph type="ctrTitle"/>
          </p:nvPr>
        </p:nvSpPr>
        <p:spPr/>
        <p:txBody>
          <a:bodyPr/>
          <a:lstStyle/>
          <a:p>
            <a:r>
              <a:rPr lang="de-DE" dirty="0"/>
              <a:t>Nachtsicht-IP-Kamera</a:t>
            </a:r>
          </a:p>
        </p:txBody>
      </p:sp>
      <p:sp>
        <p:nvSpPr>
          <p:cNvPr id="3" name="Untertitel 2">
            <a:extLst>
              <a:ext uri="{FF2B5EF4-FFF2-40B4-BE49-F238E27FC236}">
                <a16:creationId xmlns:a16="http://schemas.microsoft.com/office/drawing/2014/main" xmlns="" id="{0894F6A4-3ACB-4BD2-86D6-BC8965DEAAA4}"/>
              </a:ext>
            </a:extLst>
          </p:cNvPr>
          <p:cNvSpPr>
            <a:spLocks noGrp="1"/>
          </p:cNvSpPr>
          <p:nvPr>
            <p:ph type="subTitle" idx="1"/>
          </p:nvPr>
        </p:nvSpPr>
        <p:spPr>
          <a:xfrm>
            <a:off x="2924238" y="4402666"/>
            <a:ext cx="5762563" cy="2282947"/>
          </a:xfrm>
        </p:spPr>
        <p:txBody>
          <a:bodyPr>
            <a:normAutofit/>
          </a:bodyPr>
          <a:lstStyle/>
          <a:p>
            <a:r>
              <a:rPr lang="de-DE" dirty="0"/>
              <a:t>mit dem Raspberry PI und der </a:t>
            </a:r>
            <a:r>
              <a:rPr lang="de-DE" dirty="0" err="1"/>
              <a:t>NoIR</a:t>
            </a:r>
            <a:r>
              <a:rPr lang="de-DE" dirty="0"/>
              <a:t> </a:t>
            </a:r>
            <a:r>
              <a:rPr lang="de-DE" dirty="0" err="1"/>
              <a:t>Camera</a:t>
            </a:r>
            <a:endParaRPr lang="de-DE" dirty="0"/>
          </a:p>
          <a:p>
            <a:endParaRPr lang="de-DE" dirty="0"/>
          </a:p>
          <a:p>
            <a:r>
              <a:rPr lang="de-DE" dirty="0"/>
              <a:t>Master Seminar SS 2018</a:t>
            </a:r>
          </a:p>
          <a:p>
            <a:r>
              <a:rPr lang="de-DE" dirty="0"/>
              <a:t>Dominik Meixner (1723730), Simon Sauerzapf (1727975)</a:t>
            </a:r>
          </a:p>
        </p:txBody>
      </p:sp>
      <p:pic>
        <p:nvPicPr>
          <p:cNvPr id="4" name="Grafik 3" descr="Ein Bild, das Gebäude, draußen, Baum enthält.&#10;&#10;Mit sehr hoher Zuverlässigkeit generierte Beschreibung">
            <a:extLst>
              <a:ext uri="{FF2B5EF4-FFF2-40B4-BE49-F238E27FC236}">
                <a16:creationId xmlns:a16="http://schemas.microsoft.com/office/drawing/2014/main" xmlns="" id="{6B2C5779-70CC-49C6-8B4C-FA066A728D11}"/>
              </a:ext>
            </a:extLst>
          </p:cNvPr>
          <p:cNvPicPr>
            <a:picLocks noChangeAspect="1"/>
          </p:cNvPicPr>
          <p:nvPr/>
        </p:nvPicPr>
        <p:blipFill>
          <a:blip r:embed="rId2"/>
          <a:stretch>
            <a:fillRect/>
          </a:stretch>
        </p:blipFill>
        <p:spPr>
          <a:xfrm>
            <a:off x="2662514" y="339853"/>
            <a:ext cx="5436413" cy="3089147"/>
          </a:xfrm>
          <a:prstGeom prst="rect">
            <a:avLst/>
          </a:prstGeom>
        </p:spPr>
      </p:pic>
    </p:spTree>
    <p:extLst>
      <p:ext uri="{BB962C8B-B14F-4D97-AF65-F5344CB8AC3E}">
        <p14:creationId xmlns:p14="http://schemas.microsoft.com/office/powerpoint/2010/main" val="2326842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C0D5AC6-7D2C-41F7-9F55-7EBDB7E31C58}"/>
              </a:ext>
            </a:extLst>
          </p:cNvPr>
          <p:cNvSpPr>
            <a:spLocks noGrp="1"/>
          </p:cNvSpPr>
          <p:nvPr>
            <p:ph type="title"/>
          </p:nvPr>
        </p:nvSpPr>
        <p:spPr/>
        <p:txBody>
          <a:bodyPr/>
          <a:lstStyle/>
          <a:p>
            <a:r>
              <a:rPr lang="de-DE" dirty="0"/>
              <a:t>Raspberry Pi </a:t>
            </a:r>
            <a:r>
              <a:rPr lang="de-DE" dirty="0" err="1"/>
              <a:t>NoIR</a:t>
            </a:r>
            <a:r>
              <a:rPr lang="de-DE" dirty="0"/>
              <a:t> </a:t>
            </a:r>
            <a:r>
              <a:rPr lang="de-DE" dirty="0" err="1"/>
              <a:t>Camera</a:t>
            </a:r>
            <a:r>
              <a:rPr lang="de-DE" dirty="0"/>
              <a:t> v2.1</a:t>
            </a:r>
          </a:p>
        </p:txBody>
      </p:sp>
      <p:sp>
        <p:nvSpPr>
          <p:cNvPr id="5" name="Inhaltsplatzhalter 4">
            <a:extLst>
              <a:ext uri="{FF2B5EF4-FFF2-40B4-BE49-F238E27FC236}">
                <a16:creationId xmlns:a16="http://schemas.microsoft.com/office/drawing/2014/main" xmlns="" id="{49580359-2A22-4240-B2C9-07DA141D919E}"/>
              </a:ext>
            </a:extLst>
          </p:cNvPr>
          <p:cNvSpPr>
            <a:spLocks noGrp="1"/>
          </p:cNvSpPr>
          <p:nvPr>
            <p:ph idx="1"/>
          </p:nvPr>
        </p:nvSpPr>
        <p:spPr>
          <a:xfrm>
            <a:off x="4457700" y="2667000"/>
            <a:ext cx="4229100" cy="3332816"/>
          </a:xfrm>
        </p:spPr>
        <p:txBody>
          <a:bodyPr/>
          <a:lstStyle/>
          <a:p>
            <a:r>
              <a:rPr lang="de-DE" dirty="0"/>
              <a:t>Pi </a:t>
            </a:r>
            <a:r>
              <a:rPr lang="de-DE" dirty="0" err="1"/>
              <a:t>NoIR</a:t>
            </a:r>
            <a:r>
              <a:rPr lang="de-DE" dirty="0"/>
              <a:t> (kein Infrarot) </a:t>
            </a:r>
            <a:r>
              <a:rPr lang="de-DE" dirty="0" err="1"/>
              <a:t>Camera</a:t>
            </a:r>
            <a:r>
              <a:rPr lang="de-DE" dirty="0"/>
              <a:t> </a:t>
            </a:r>
          </a:p>
          <a:p>
            <a:r>
              <a:rPr lang="de-DE" dirty="0"/>
              <a:t> Standardkameramodul ohne IR-Filter</a:t>
            </a:r>
          </a:p>
          <a:p>
            <a:r>
              <a:rPr lang="de-DE" dirty="0"/>
              <a:t>„hervorragend für Fotografie und Video im Dunkeln geeignet.“</a:t>
            </a:r>
          </a:p>
          <a:p>
            <a:r>
              <a:rPr lang="de-DE" dirty="0"/>
              <a:t>8MP, HD-Videos möglich</a:t>
            </a:r>
          </a:p>
        </p:txBody>
      </p:sp>
      <p:pic>
        <p:nvPicPr>
          <p:cNvPr id="9" name="Grafik 8">
            <a:extLst>
              <a:ext uri="{FF2B5EF4-FFF2-40B4-BE49-F238E27FC236}">
                <a16:creationId xmlns:a16="http://schemas.microsoft.com/office/drawing/2014/main" xmlns="" id="{3F4CB5B2-D871-43D4-A242-489A7D585C4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2900" y="2376805"/>
            <a:ext cx="4229100" cy="3695700"/>
          </a:xfrm>
          <a:prstGeom prst="rect">
            <a:avLst/>
          </a:prstGeom>
          <a:effectLst>
            <a:outerShdw blurRad="76200" dir="18900000" sy="23000" kx="-1200000" algn="bl" rotWithShape="0">
              <a:prstClr val="black">
                <a:alpha val="20000"/>
              </a:prstClr>
            </a:outerShdw>
          </a:effectLst>
        </p:spPr>
      </p:pic>
      <p:sp>
        <p:nvSpPr>
          <p:cNvPr id="10" name="Rechteck 9">
            <a:extLst>
              <a:ext uri="{FF2B5EF4-FFF2-40B4-BE49-F238E27FC236}">
                <a16:creationId xmlns:a16="http://schemas.microsoft.com/office/drawing/2014/main" xmlns="" id="{FDCE88D8-F81F-4FE6-AD7B-FC9E01281BB1}"/>
              </a:ext>
            </a:extLst>
          </p:cNvPr>
          <p:cNvSpPr/>
          <p:nvPr/>
        </p:nvSpPr>
        <p:spPr>
          <a:xfrm>
            <a:off x="2300939" y="6581001"/>
            <a:ext cx="6304045" cy="276999"/>
          </a:xfrm>
          <a:prstGeom prst="rect">
            <a:avLst/>
          </a:prstGeom>
        </p:spPr>
        <p:txBody>
          <a:bodyPr wrap="square">
            <a:spAutoFit/>
          </a:bodyPr>
          <a:lstStyle/>
          <a:p>
            <a:r>
              <a:rPr lang="de-DE" sz="1200" dirty="0"/>
              <a:t>Bild: https://www.amazon.de/Raspberry-Pi-Infrared-Camera-CMOS-Bildsensor/dp/B01ES0MZAA</a:t>
            </a:r>
          </a:p>
        </p:txBody>
      </p:sp>
    </p:spTree>
    <p:extLst>
      <p:ext uri="{BB962C8B-B14F-4D97-AF65-F5344CB8AC3E}">
        <p14:creationId xmlns:p14="http://schemas.microsoft.com/office/powerpoint/2010/main" val="407484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722218B-0B20-4687-ACF6-7E2F9554A7D3}"/>
              </a:ext>
            </a:extLst>
          </p:cNvPr>
          <p:cNvSpPr>
            <a:spLocks noGrp="1"/>
          </p:cNvSpPr>
          <p:nvPr>
            <p:ph type="title"/>
          </p:nvPr>
        </p:nvSpPr>
        <p:spPr/>
        <p:txBody>
          <a:bodyPr/>
          <a:lstStyle/>
          <a:p>
            <a:r>
              <a:rPr lang="de-DE" dirty="0"/>
              <a:t>Elektromagnetische Wellen</a:t>
            </a:r>
          </a:p>
        </p:txBody>
      </p:sp>
      <p:pic>
        <p:nvPicPr>
          <p:cNvPr id="7" name="Inhaltsplatzhalter 6" descr="Ein Bild, das Screenshot enthält.&#10;&#10;Mit sehr hoher Zuverlässigkeit generierte Beschreibung">
            <a:extLst>
              <a:ext uri="{FF2B5EF4-FFF2-40B4-BE49-F238E27FC236}">
                <a16:creationId xmlns:a16="http://schemas.microsoft.com/office/drawing/2014/main" xmlns="" id="{727BF2B0-4ACC-4E6A-9912-A0C574613A38}"/>
              </a:ext>
            </a:extLst>
          </p:cNvPr>
          <p:cNvPicPr>
            <a:picLocks noGrp="1" noChangeAspect="1"/>
          </p:cNvPicPr>
          <p:nvPr>
            <p:ph idx="1"/>
          </p:nvPr>
        </p:nvPicPr>
        <p:blipFill>
          <a:blip r:embed="rId2"/>
          <a:stretch>
            <a:fillRect/>
          </a:stretch>
        </p:blipFill>
        <p:spPr>
          <a:xfrm>
            <a:off x="102023" y="2060640"/>
            <a:ext cx="8939953" cy="2736720"/>
          </a:xfrm>
        </p:spPr>
      </p:pic>
      <p:sp>
        <p:nvSpPr>
          <p:cNvPr id="8" name="Rechteck 7">
            <a:extLst>
              <a:ext uri="{FF2B5EF4-FFF2-40B4-BE49-F238E27FC236}">
                <a16:creationId xmlns:a16="http://schemas.microsoft.com/office/drawing/2014/main" xmlns="" id="{6778A27C-D2AF-439E-90E9-3292F91BD0FC}"/>
              </a:ext>
            </a:extLst>
          </p:cNvPr>
          <p:cNvSpPr/>
          <p:nvPr/>
        </p:nvSpPr>
        <p:spPr>
          <a:xfrm>
            <a:off x="3264914" y="6396335"/>
            <a:ext cx="5417074" cy="461665"/>
          </a:xfrm>
          <a:prstGeom prst="rect">
            <a:avLst/>
          </a:prstGeom>
        </p:spPr>
        <p:txBody>
          <a:bodyPr wrap="square">
            <a:spAutoFit/>
          </a:bodyPr>
          <a:lstStyle/>
          <a:p>
            <a:r>
              <a:rPr lang="de-DE" sz="1200" dirty="0"/>
              <a:t>Bild: Horst Frank / </a:t>
            </a:r>
            <a:r>
              <a:rPr lang="de-DE" sz="1200" dirty="0" err="1"/>
              <a:t>Phrood</a:t>
            </a:r>
            <a:r>
              <a:rPr lang="de-DE" sz="1200" dirty="0"/>
              <a:t> / </a:t>
            </a:r>
            <a:r>
              <a:rPr lang="de-DE" sz="1200" dirty="0" err="1"/>
              <a:t>Anony</a:t>
            </a:r>
            <a:r>
              <a:rPr lang="de-DE" sz="1200" dirty="0"/>
              <a:t> - Horst Frank, </a:t>
            </a:r>
            <a:r>
              <a:rPr lang="de-DE" sz="1200" dirty="0" err="1"/>
              <a:t>Jailbird</a:t>
            </a:r>
            <a:r>
              <a:rPr lang="de-DE" sz="1200" dirty="0"/>
              <a:t> and </a:t>
            </a:r>
            <a:r>
              <a:rPr lang="de-DE" sz="1200" dirty="0" err="1"/>
              <a:t>Phrood</a:t>
            </a:r>
            <a:r>
              <a:rPr lang="de-DE" sz="1200" dirty="0"/>
              <a:t>, CC BY-SA 3.0, https://commons.wikimedia.org/w/index.php?curid=3726606</a:t>
            </a:r>
          </a:p>
        </p:txBody>
      </p:sp>
    </p:spTree>
    <p:extLst>
      <p:ext uri="{BB962C8B-B14F-4D97-AF65-F5344CB8AC3E}">
        <p14:creationId xmlns:p14="http://schemas.microsoft.com/office/powerpoint/2010/main" val="1132867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a16="http://schemas.microsoft.com/office/drawing/2014/main" xmlns="" id="{69ECD266-4D5E-4F3A-8CC2-B958E5199AB7}"/>
              </a:ext>
            </a:extLst>
          </p:cNvPr>
          <p:cNvSpPr>
            <a:spLocks noGrp="1"/>
          </p:cNvSpPr>
          <p:nvPr>
            <p:ph idx="1"/>
          </p:nvPr>
        </p:nvSpPr>
        <p:spPr>
          <a:xfrm>
            <a:off x="982133" y="1766342"/>
            <a:ext cx="7704667" cy="1981200"/>
          </a:xfrm>
        </p:spPr>
        <p:txBody>
          <a:bodyPr/>
          <a:lstStyle/>
          <a:p>
            <a:r>
              <a:rPr lang="de-DE" dirty="0"/>
              <a:t>Störende Einflüsse (Unschärfe, Farbverfälschung) der IR-Strahlung werden vermieden</a:t>
            </a:r>
          </a:p>
        </p:txBody>
      </p:sp>
      <p:pic>
        <p:nvPicPr>
          <p:cNvPr id="6" name="Grafik 5">
            <a:extLst>
              <a:ext uri="{FF2B5EF4-FFF2-40B4-BE49-F238E27FC236}">
                <a16:creationId xmlns:a16="http://schemas.microsoft.com/office/drawing/2014/main" xmlns="" id="{0DFF17D3-8E47-4800-B445-3CC302040396}"/>
              </a:ext>
            </a:extLst>
          </p:cNvPr>
          <p:cNvPicPr>
            <a:picLocks noChangeAspect="1"/>
          </p:cNvPicPr>
          <p:nvPr/>
        </p:nvPicPr>
        <p:blipFill>
          <a:blip r:embed="rId3"/>
          <a:stretch>
            <a:fillRect/>
          </a:stretch>
        </p:blipFill>
        <p:spPr>
          <a:xfrm>
            <a:off x="4572001" y="3429000"/>
            <a:ext cx="4572000" cy="3429000"/>
          </a:xfrm>
          <a:prstGeom prst="rect">
            <a:avLst/>
          </a:prstGeom>
        </p:spPr>
      </p:pic>
      <p:pic>
        <p:nvPicPr>
          <p:cNvPr id="8" name="Grafik 7">
            <a:extLst>
              <a:ext uri="{FF2B5EF4-FFF2-40B4-BE49-F238E27FC236}">
                <a16:creationId xmlns:a16="http://schemas.microsoft.com/office/drawing/2014/main" xmlns="" id="{61F65F26-733A-4F92-A9D2-4B87B7E3B387}"/>
              </a:ext>
            </a:extLst>
          </p:cNvPr>
          <p:cNvPicPr>
            <a:picLocks noChangeAspect="1"/>
          </p:cNvPicPr>
          <p:nvPr/>
        </p:nvPicPr>
        <p:blipFill>
          <a:blip r:embed="rId4"/>
          <a:stretch>
            <a:fillRect/>
          </a:stretch>
        </p:blipFill>
        <p:spPr>
          <a:xfrm>
            <a:off x="0" y="3429000"/>
            <a:ext cx="4572000" cy="3429000"/>
          </a:xfrm>
          <a:prstGeom prst="rect">
            <a:avLst/>
          </a:prstGeom>
        </p:spPr>
      </p:pic>
      <p:sp>
        <p:nvSpPr>
          <p:cNvPr id="9" name="Rechteck 8">
            <a:extLst>
              <a:ext uri="{FF2B5EF4-FFF2-40B4-BE49-F238E27FC236}">
                <a16:creationId xmlns:a16="http://schemas.microsoft.com/office/drawing/2014/main" xmlns="" id="{FD29FD32-6887-4C75-8E12-C49C24D5F39C}"/>
              </a:ext>
            </a:extLst>
          </p:cNvPr>
          <p:cNvSpPr/>
          <p:nvPr/>
        </p:nvSpPr>
        <p:spPr>
          <a:xfrm>
            <a:off x="1857676" y="6575620"/>
            <a:ext cx="7286324" cy="276999"/>
          </a:xfrm>
          <a:prstGeom prst="rect">
            <a:avLst/>
          </a:prstGeom>
        </p:spPr>
        <p:txBody>
          <a:bodyPr wrap="square">
            <a:spAutoFit/>
          </a:bodyPr>
          <a:lstStyle/>
          <a:p>
            <a:r>
              <a:rPr lang="de-DE" sz="1200" dirty="0">
                <a:solidFill>
                  <a:schemeClr val="bg1"/>
                </a:solidFill>
              </a:rPr>
              <a:t>Bilder: https://www.amazon.de/Infrarot-Sperrfilter-46mm-MRC-verg%C3%BCtet-Professional/dp/B000186POG</a:t>
            </a:r>
          </a:p>
        </p:txBody>
      </p:sp>
    </p:spTree>
    <p:extLst>
      <p:ext uri="{BB962C8B-B14F-4D97-AF65-F5344CB8AC3E}">
        <p14:creationId xmlns:p14="http://schemas.microsoft.com/office/powerpoint/2010/main" val="43243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05FD594-E621-4FB9-90C0-B0BD843F08DA}"/>
              </a:ext>
            </a:extLst>
          </p:cNvPr>
          <p:cNvSpPr>
            <a:spLocks noGrp="1"/>
          </p:cNvSpPr>
          <p:nvPr>
            <p:ph type="title"/>
          </p:nvPr>
        </p:nvSpPr>
        <p:spPr/>
        <p:txBody>
          <a:bodyPr/>
          <a:lstStyle/>
          <a:p>
            <a:r>
              <a:rPr lang="de-DE" dirty="0"/>
              <a:t>IR-Sperrfilter bei normalen Kameras</a:t>
            </a:r>
          </a:p>
        </p:txBody>
      </p:sp>
      <p:sp>
        <p:nvSpPr>
          <p:cNvPr id="3" name="Inhaltsplatzhalter 2">
            <a:extLst>
              <a:ext uri="{FF2B5EF4-FFF2-40B4-BE49-F238E27FC236}">
                <a16:creationId xmlns:a16="http://schemas.microsoft.com/office/drawing/2014/main" xmlns="" id="{69ECD266-4D5E-4F3A-8CC2-B958E5199AB7}"/>
              </a:ext>
            </a:extLst>
          </p:cNvPr>
          <p:cNvSpPr>
            <a:spLocks noGrp="1"/>
          </p:cNvSpPr>
          <p:nvPr>
            <p:ph idx="1"/>
          </p:nvPr>
        </p:nvSpPr>
        <p:spPr>
          <a:xfrm>
            <a:off x="982133" y="1641217"/>
            <a:ext cx="7704667" cy="1981200"/>
          </a:xfrm>
        </p:spPr>
        <p:txBody>
          <a:bodyPr/>
          <a:lstStyle/>
          <a:p>
            <a:r>
              <a:rPr lang="de-DE" dirty="0"/>
              <a:t>Störende Einflüsse (Unschärfe, Farbverfälschung) der IR-Strahlung werden vermieden</a:t>
            </a:r>
          </a:p>
        </p:txBody>
      </p:sp>
      <p:sp>
        <p:nvSpPr>
          <p:cNvPr id="9" name="Rechteck 8">
            <a:extLst>
              <a:ext uri="{FF2B5EF4-FFF2-40B4-BE49-F238E27FC236}">
                <a16:creationId xmlns:a16="http://schemas.microsoft.com/office/drawing/2014/main" xmlns="" id="{FD29FD32-6887-4C75-8E12-C49C24D5F39C}"/>
              </a:ext>
            </a:extLst>
          </p:cNvPr>
          <p:cNvSpPr/>
          <p:nvPr/>
        </p:nvSpPr>
        <p:spPr>
          <a:xfrm>
            <a:off x="2728762" y="6584474"/>
            <a:ext cx="6386362" cy="276999"/>
          </a:xfrm>
          <a:prstGeom prst="rect">
            <a:avLst/>
          </a:prstGeom>
        </p:spPr>
        <p:txBody>
          <a:bodyPr wrap="square">
            <a:spAutoFit/>
          </a:bodyPr>
          <a:lstStyle/>
          <a:p>
            <a:r>
              <a:rPr lang="de-DE" sz="1200" dirty="0"/>
              <a:t>Bild: https://nimax-img.de/Produktbilder/zoom/ 43775_1/Astronomik-Infrarot-Sperrfilter-1-25-.jpg</a:t>
            </a:r>
          </a:p>
        </p:txBody>
      </p:sp>
      <p:pic>
        <p:nvPicPr>
          <p:cNvPr id="5" name="Grafik 4">
            <a:extLst>
              <a:ext uri="{FF2B5EF4-FFF2-40B4-BE49-F238E27FC236}">
                <a16:creationId xmlns:a16="http://schemas.microsoft.com/office/drawing/2014/main" xmlns="" id="{AD75E9DE-9EA3-490C-808F-756B6CBAC0FB}"/>
              </a:ext>
            </a:extLst>
          </p:cNvPr>
          <p:cNvPicPr>
            <a:picLocks noChangeAspect="1"/>
          </p:cNvPicPr>
          <p:nvPr/>
        </p:nvPicPr>
        <p:blipFill rotWithShape="1">
          <a:blip r:embed="rId3"/>
          <a:srcRect t="12494" b="12157"/>
          <a:stretch/>
        </p:blipFill>
        <p:spPr>
          <a:xfrm>
            <a:off x="3123455" y="3009871"/>
            <a:ext cx="4808095" cy="3622875"/>
          </a:xfrm>
          <a:prstGeom prst="rect">
            <a:avLst/>
          </a:prstGeom>
        </p:spPr>
      </p:pic>
    </p:spTree>
    <p:extLst>
      <p:ext uri="{BB962C8B-B14F-4D97-AF65-F5344CB8AC3E}">
        <p14:creationId xmlns:p14="http://schemas.microsoft.com/office/powerpoint/2010/main" val="2871337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DE" dirty="0" err="1"/>
              <a:t>m</a:t>
            </a:r>
            <a:r>
              <a:rPr lang="de-DE" dirty="0" err="1" smtClean="0"/>
              <a:t>otion</a:t>
            </a:r>
            <a:r>
              <a:rPr lang="de-DE" dirty="0" smtClean="0"/>
              <a:t>, </a:t>
            </a:r>
            <a:r>
              <a:rPr lang="de-DE" dirty="0" err="1" smtClean="0"/>
              <a:t>motioneye</a:t>
            </a:r>
            <a:r>
              <a:rPr lang="de-DE" dirty="0" smtClean="0"/>
              <a:t> und </a:t>
            </a:r>
            <a:r>
              <a:rPr lang="de-DE" dirty="0" err="1" smtClean="0"/>
              <a:t>motioneyeOS</a:t>
            </a:r>
            <a:endParaRPr lang="de-DE" dirty="0"/>
          </a:p>
        </p:txBody>
      </p:sp>
      <p:sp>
        <p:nvSpPr>
          <p:cNvPr id="5" name="Untertitel 4"/>
          <p:cNvSpPr>
            <a:spLocks noGrp="1"/>
          </p:cNvSpPr>
          <p:nvPr>
            <p:ph type="subTitle" idx="1"/>
          </p:nvPr>
        </p:nvSpPr>
        <p:spPr/>
        <p:txBody>
          <a:bodyPr/>
          <a:lstStyle/>
          <a:p>
            <a:endParaRPr lang="de-DE"/>
          </a:p>
        </p:txBody>
      </p:sp>
    </p:spTree>
    <p:extLst>
      <p:ext uri="{BB962C8B-B14F-4D97-AF65-F5344CB8AC3E}">
        <p14:creationId xmlns:p14="http://schemas.microsoft.com/office/powerpoint/2010/main" val="2027822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C659649-7E83-45D8-ACC8-F005749B9371}"/>
              </a:ext>
            </a:extLst>
          </p:cNvPr>
          <p:cNvSpPr>
            <a:spLocks noGrp="1"/>
          </p:cNvSpPr>
          <p:nvPr>
            <p:ph type="title"/>
          </p:nvPr>
        </p:nvSpPr>
        <p:spPr/>
        <p:txBody>
          <a:bodyPr/>
          <a:lstStyle/>
          <a:p>
            <a:r>
              <a:rPr lang="de-DE" dirty="0"/>
              <a:t>Raspbian mit </a:t>
            </a:r>
            <a:r>
              <a:rPr lang="de-DE" dirty="0" err="1" smtClean="0"/>
              <a:t>motion</a:t>
            </a:r>
            <a:endParaRPr lang="de-DE" dirty="0"/>
          </a:p>
        </p:txBody>
      </p:sp>
      <p:sp>
        <p:nvSpPr>
          <p:cNvPr id="3" name="Inhaltsplatzhalter 2">
            <a:extLst>
              <a:ext uri="{FF2B5EF4-FFF2-40B4-BE49-F238E27FC236}">
                <a16:creationId xmlns:a16="http://schemas.microsoft.com/office/drawing/2014/main" xmlns="" id="{98062F0D-D65C-407E-8A70-484A7B95CB3C}"/>
              </a:ext>
            </a:extLst>
          </p:cNvPr>
          <p:cNvSpPr>
            <a:spLocks noGrp="1"/>
          </p:cNvSpPr>
          <p:nvPr>
            <p:ph idx="1"/>
          </p:nvPr>
        </p:nvSpPr>
        <p:spPr/>
        <p:txBody>
          <a:bodyPr>
            <a:normAutofit/>
          </a:bodyPr>
          <a:lstStyle/>
          <a:p>
            <a:r>
              <a:rPr lang="de-DE" dirty="0"/>
              <a:t>Paket zur Einrichtung von </a:t>
            </a:r>
            <a:r>
              <a:rPr lang="de-DE" dirty="0" err="1"/>
              <a:t>Videostreams</a:t>
            </a:r>
            <a:r>
              <a:rPr lang="de-DE" dirty="0"/>
              <a:t> </a:t>
            </a:r>
          </a:p>
          <a:p>
            <a:r>
              <a:rPr lang="de-DE" dirty="0" smtClean="0"/>
              <a:t>Installation </a:t>
            </a:r>
            <a:r>
              <a:rPr lang="de-DE" dirty="0"/>
              <a:t>mit </a:t>
            </a:r>
            <a:r>
              <a:rPr lang="de-DE" dirty="0" err="1"/>
              <a:t>apt-get</a:t>
            </a:r>
            <a:endParaRPr lang="de-DE" dirty="0"/>
          </a:p>
          <a:p>
            <a:r>
              <a:rPr lang="de-DE" dirty="0"/>
              <a:t>Vorteil: zusätzliche Konfiguration und Programme </a:t>
            </a:r>
            <a:br>
              <a:rPr lang="de-DE" dirty="0"/>
            </a:br>
            <a:r>
              <a:rPr lang="de-DE" dirty="0"/>
              <a:t>(</a:t>
            </a:r>
            <a:r>
              <a:rPr lang="de-DE" dirty="0" err="1"/>
              <a:t>apt-get</a:t>
            </a:r>
            <a:r>
              <a:rPr lang="de-DE" dirty="0"/>
              <a:t>) möglich</a:t>
            </a:r>
          </a:p>
          <a:p>
            <a:r>
              <a:rPr lang="de-DE" dirty="0"/>
              <a:t>Nachteil: Motion-Konfiguration muss über /</a:t>
            </a:r>
            <a:r>
              <a:rPr lang="de-DE" dirty="0" err="1"/>
              <a:t>etc</a:t>
            </a:r>
            <a:r>
              <a:rPr lang="de-DE" dirty="0"/>
              <a:t>/</a:t>
            </a:r>
            <a:r>
              <a:rPr lang="de-DE" dirty="0" err="1"/>
              <a:t>motion</a:t>
            </a:r>
            <a:r>
              <a:rPr lang="de-DE" dirty="0"/>
              <a:t>/</a:t>
            </a:r>
            <a:r>
              <a:rPr lang="de-DE" dirty="0" err="1"/>
              <a:t>motion.conf</a:t>
            </a:r>
            <a:r>
              <a:rPr lang="de-DE" dirty="0"/>
              <a:t> erfolgen</a:t>
            </a:r>
          </a:p>
        </p:txBody>
      </p:sp>
    </p:spTree>
    <p:extLst>
      <p:ext uri="{BB962C8B-B14F-4D97-AF65-F5344CB8AC3E}">
        <p14:creationId xmlns:p14="http://schemas.microsoft.com/office/powerpoint/2010/main" val="1323056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motioneye</a:t>
            </a:r>
            <a:endParaRPr lang="de-DE" dirty="0"/>
          </a:p>
        </p:txBody>
      </p:sp>
      <p:sp>
        <p:nvSpPr>
          <p:cNvPr id="3" name="Inhaltsplatzhalter 2"/>
          <p:cNvSpPr>
            <a:spLocks noGrp="1"/>
          </p:cNvSpPr>
          <p:nvPr>
            <p:ph idx="1"/>
          </p:nvPr>
        </p:nvSpPr>
        <p:spPr/>
        <p:txBody>
          <a:bodyPr/>
          <a:lstStyle/>
          <a:p>
            <a:r>
              <a:rPr lang="de-DE" dirty="0" smtClean="0"/>
              <a:t>Webbasiertes Frontend für </a:t>
            </a:r>
            <a:r>
              <a:rPr lang="de-DE" dirty="0" err="1" smtClean="0"/>
              <a:t>motion</a:t>
            </a:r>
            <a:endParaRPr lang="de-DE" dirty="0" smtClean="0"/>
          </a:p>
          <a:p>
            <a:r>
              <a:rPr lang="de-DE" dirty="0" smtClean="0"/>
              <a:t>Einstellung und Bedienung der Kameras über Webanwendung</a:t>
            </a:r>
            <a:endParaRPr lang="de-DE" dirty="0"/>
          </a:p>
        </p:txBody>
      </p:sp>
    </p:spTree>
    <p:extLst>
      <p:ext uri="{BB962C8B-B14F-4D97-AF65-F5344CB8AC3E}">
        <p14:creationId xmlns:p14="http://schemas.microsoft.com/office/powerpoint/2010/main" val="4240939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319CE20-DA48-4C13-8FC8-E1ABFF6EB5B1}"/>
              </a:ext>
            </a:extLst>
          </p:cNvPr>
          <p:cNvSpPr>
            <a:spLocks noGrp="1"/>
          </p:cNvSpPr>
          <p:nvPr>
            <p:ph type="title"/>
          </p:nvPr>
        </p:nvSpPr>
        <p:spPr/>
        <p:txBody>
          <a:bodyPr/>
          <a:lstStyle/>
          <a:p>
            <a:r>
              <a:rPr lang="de-DE" dirty="0" err="1"/>
              <a:t>motioneyeOS</a:t>
            </a:r>
            <a:endParaRPr lang="de-DE" dirty="0"/>
          </a:p>
        </p:txBody>
      </p:sp>
      <p:sp>
        <p:nvSpPr>
          <p:cNvPr id="5" name="Inhaltsplatzhalter 4">
            <a:extLst>
              <a:ext uri="{FF2B5EF4-FFF2-40B4-BE49-F238E27FC236}">
                <a16:creationId xmlns:a16="http://schemas.microsoft.com/office/drawing/2014/main" xmlns="" id="{7C92EC3A-EB54-49ED-999C-AB98B61D2F6C}"/>
              </a:ext>
            </a:extLst>
          </p:cNvPr>
          <p:cNvSpPr>
            <a:spLocks noGrp="1"/>
          </p:cNvSpPr>
          <p:nvPr>
            <p:ph idx="1"/>
          </p:nvPr>
        </p:nvSpPr>
        <p:spPr/>
        <p:txBody>
          <a:bodyPr/>
          <a:lstStyle/>
          <a:p>
            <a:r>
              <a:rPr lang="de-DE" dirty="0" smtClean="0"/>
              <a:t>Eigenständiges Betriebssystem</a:t>
            </a:r>
          </a:p>
          <a:p>
            <a:r>
              <a:rPr lang="de-DE" dirty="0" smtClean="0"/>
              <a:t>Verwändet </a:t>
            </a:r>
            <a:r>
              <a:rPr lang="de-DE" dirty="0" err="1" smtClean="0"/>
              <a:t>motioneye</a:t>
            </a:r>
            <a:r>
              <a:rPr lang="de-DE" dirty="0" smtClean="0"/>
              <a:t> Weboberfläche</a:t>
            </a:r>
          </a:p>
        </p:txBody>
      </p:sp>
    </p:spTree>
    <p:extLst>
      <p:ext uri="{BB962C8B-B14F-4D97-AF65-F5344CB8AC3E}">
        <p14:creationId xmlns:p14="http://schemas.microsoft.com/office/powerpoint/2010/main" val="2237060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319CE20-DA48-4C13-8FC8-E1ABFF6EB5B1}"/>
              </a:ext>
            </a:extLst>
          </p:cNvPr>
          <p:cNvSpPr>
            <a:spLocks noGrp="1"/>
          </p:cNvSpPr>
          <p:nvPr>
            <p:ph type="title"/>
          </p:nvPr>
        </p:nvSpPr>
        <p:spPr/>
        <p:txBody>
          <a:bodyPr/>
          <a:lstStyle/>
          <a:p>
            <a:r>
              <a:rPr lang="de-DE" dirty="0" err="1" smtClean="0"/>
              <a:t>motioneyeOS</a:t>
            </a:r>
            <a:r>
              <a:rPr lang="de-DE" dirty="0" smtClean="0"/>
              <a:t/>
            </a:r>
            <a:br>
              <a:rPr lang="de-DE" dirty="0" smtClean="0"/>
            </a:br>
            <a:r>
              <a:rPr lang="de-DE" sz="3600" dirty="0" smtClean="0"/>
              <a:t>Installation</a:t>
            </a:r>
            <a:endParaRPr lang="de-DE" sz="3600" dirty="0"/>
          </a:p>
        </p:txBody>
      </p:sp>
      <p:sp>
        <p:nvSpPr>
          <p:cNvPr id="5" name="Inhaltsplatzhalter 4">
            <a:extLst>
              <a:ext uri="{FF2B5EF4-FFF2-40B4-BE49-F238E27FC236}">
                <a16:creationId xmlns:a16="http://schemas.microsoft.com/office/drawing/2014/main" xmlns="" id="{7C92EC3A-EB54-49ED-999C-AB98B61D2F6C}"/>
              </a:ext>
            </a:extLst>
          </p:cNvPr>
          <p:cNvSpPr>
            <a:spLocks noGrp="1"/>
          </p:cNvSpPr>
          <p:nvPr>
            <p:ph idx="1"/>
          </p:nvPr>
        </p:nvSpPr>
        <p:spPr/>
        <p:txBody>
          <a:bodyPr/>
          <a:lstStyle/>
          <a:p>
            <a:r>
              <a:rPr lang="de-DE" dirty="0" smtClean="0"/>
              <a:t>Download der neusten Version von</a:t>
            </a:r>
          </a:p>
          <a:p>
            <a:pPr lvl="1"/>
            <a:r>
              <a:rPr lang="de-DE" dirty="0"/>
              <a:t>https://</a:t>
            </a:r>
            <a:r>
              <a:rPr lang="de-DE" dirty="0" smtClean="0"/>
              <a:t>github.com/ccrisan/motioneyeos/releases</a:t>
            </a:r>
          </a:p>
          <a:p>
            <a:pPr lvl="1"/>
            <a:r>
              <a:rPr lang="de-DE" dirty="0" smtClean="0"/>
              <a:t>Präfix: </a:t>
            </a:r>
            <a:r>
              <a:rPr lang="de-DE" dirty="0" err="1" smtClean="0"/>
              <a:t>motioneyeos-raspberrypi</a:t>
            </a:r>
            <a:endParaRPr lang="de-DE" dirty="0"/>
          </a:p>
          <a:p>
            <a:r>
              <a:rPr lang="de-DE" dirty="0" smtClean="0"/>
              <a:t>Schreiben des Images auf die SD Karte</a:t>
            </a:r>
          </a:p>
          <a:p>
            <a:r>
              <a:rPr lang="de-DE" dirty="0" smtClean="0"/>
              <a:t>SD Karte, Netzwerkkabel und Kamera anschließen</a:t>
            </a:r>
          </a:p>
          <a:p>
            <a:r>
              <a:rPr lang="de-DE" dirty="0" err="1" smtClean="0"/>
              <a:t>Raspberry</a:t>
            </a:r>
            <a:r>
              <a:rPr lang="de-DE" dirty="0" smtClean="0"/>
              <a:t> mit Stromversorgung verbinden</a:t>
            </a:r>
          </a:p>
        </p:txBody>
      </p:sp>
    </p:spTree>
    <p:extLst>
      <p:ext uri="{BB962C8B-B14F-4D97-AF65-F5344CB8AC3E}">
        <p14:creationId xmlns:p14="http://schemas.microsoft.com/office/powerpoint/2010/main" val="2308554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319CE20-DA48-4C13-8FC8-E1ABFF6EB5B1}"/>
              </a:ext>
            </a:extLst>
          </p:cNvPr>
          <p:cNvSpPr>
            <a:spLocks noGrp="1"/>
          </p:cNvSpPr>
          <p:nvPr>
            <p:ph type="title"/>
          </p:nvPr>
        </p:nvSpPr>
        <p:spPr/>
        <p:txBody>
          <a:bodyPr/>
          <a:lstStyle/>
          <a:p>
            <a:r>
              <a:rPr lang="de-DE" dirty="0" err="1" smtClean="0"/>
              <a:t>motioneyeOS</a:t>
            </a:r>
            <a:r>
              <a:rPr lang="de-DE" dirty="0" smtClean="0"/>
              <a:t/>
            </a:r>
            <a:br>
              <a:rPr lang="de-DE" dirty="0" smtClean="0"/>
            </a:br>
            <a:r>
              <a:rPr lang="de-DE" sz="3600" dirty="0" smtClean="0"/>
              <a:t>Bewegungserkennung</a:t>
            </a:r>
            <a:endParaRPr lang="de-DE" sz="3600" dirty="0"/>
          </a:p>
        </p:txBody>
      </p:sp>
      <p:sp>
        <p:nvSpPr>
          <p:cNvPr id="5" name="Inhaltsplatzhalter 4">
            <a:extLst>
              <a:ext uri="{FF2B5EF4-FFF2-40B4-BE49-F238E27FC236}">
                <a16:creationId xmlns:a16="http://schemas.microsoft.com/office/drawing/2014/main" xmlns="" id="{7C92EC3A-EB54-49ED-999C-AB98B61D2F6C}"/>
              </a:ext>
            </a:extLst>
          </p:cNvPr>
          <p:cNvSpPr>
            <a:spLocks noGrp="1"/>
          </p:cNvSpPr>
          <p:nvPr>
            <p:ph idx="1"/>
          </p:nvPr>
        </p:nvSpPr>
        <p:spPr/>
        <p:txBody>
          <a:bodyPr/>
          <a:lstStyle/>
          <a:p>
            <a:r>
              <a:rPr lang="de-DE" dirty="0"/>
              <a:t>Vergleich jedes neuen Bildes mit Referenzbild</a:t>
            </a:r>
          </a:p>
          <a:p>
            <a:pPr lvl="1"/>
            <a:r>
              <a:rPr lang="de-DE" dirty="0"/>
              <a:t>Intensitätsänderung über </a:t>
            </a:r>
            <a:r>
              <a:rPr lang="de-DE" dirty="0" err="1"/>
              <a:t>Threshold</a:t>
            </a:r>
            <a:endParaRPr lang="de-DE" dirty="0"/>
          </a:p>
          <a:p>
            <a:pPr lvl="1"/>
            <a:r>
              <a:rPr lang="de-DE" dirty="0"/>
              <a:t>Änderung Anzahl Pixel über </a:t>
            </a:r>
            <a:r>
              <a:rPr lang="de-DE" dirty="0" err="1"/>
              <a:t>Threshold</a:t>
            </a:r>
            <a:endParaRPr lang="de-DE" dirty="0"/>
          </a:p>
          <a:p>
            <a:r>
              <a:rPr lang="de-DE" dirty="0"/>
              <a:t>Referenzbild Komposition aus vorherigen Bildern</a:t>
            </a:r>
          </a:p>
          <a:p>
            <a:pPr lvl="1"/>
            <a:r>
              <a:rPr lang="de-DE" dirty="0"/>
              <a:t>(½ N-1)+(1/4 N-2)+(1/8 N-3) + ...</a:t>
            </a:r>
          </a:p>
        </p:txBody>
      </p:sp>
    </p:spTree>
    <p:extLst>
      <p:ext uri="{BB962C8B-B14F-4D97-AF65-F5344CB8AC3E}">
        <p14:creationId xmlns:p14="http://schemas.microsoft.com/office/powerpoint/2010/main" val="11069137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918C704-DA6A-4212-A038-518EF2D55933}"/>
              </a:ext>
            </a:extLst>
          </p:cNvPr>
          <p:cNvSpPr>
            <a:spLocks noGrp="1"/>
          </p:cNvSpPr>
          <p:nvPr>
            <p:ph type="title"/>
          </p:nvPr>
        </p:nvSpPr>
        <p:spPr/>
        <p:txBody>
          <a:bodyPr/>
          <a:lstStyle/>
          <a:p>
            <a:pPr>
              <a:tabLst>
                <a:tab pos="3319463" algn="l"/>
              </a:tabLst>
            </a:pPr>
            <a:r>
              <a:rPr lang="de-DE" dirty="0"/>
              <a:t>Agenda</a:t>
            </a:r>
          </a:p>
        </p:txBody>
      </p:sp>
      <p:sp>
        <p:nvSpPr>
          <p:cNvPr id="4" name="Textplatzhalter 3">
            <a:extLst>
              <a:ext uri="{FF2B5EF4-FFF2-40B4-BE49-F238E27FC236}">
                <a16:creationId xmlns:a16="http://schemas.microsoft.com/office/drawing/2014/main" xmlns="" id="{817DBAB0-F802-456D-A4FF-FC02C974D420}"/>
              </a:ext>
            </a:extLst>
          </p:cNvPr>
          <p:cNvSpPr>
            <a:spLocks noGrp="1"/>
          </p:cNvSpPr>
          <p:nvPr>
            <p:ph idx="1"/>
          </p:nvPr>
        </p:nvSpPr>
        <p:spPr/>
        <p:txBody>
          <a:bodyPr/>
          <a:lstStyle/>
          <a:p>
            <a:r>
              <a:rPr lang="de-DE" dirty="0" smtClean="0"/>
              <a:t>Markanalyse</a:t>
            </a:r>
          </a:p>
          <a:p>
            <a:r>
              <a:rPr lang="de-DE" dirty="0" smtClean="0"/>
              <a:t>Verwendete Bauteile</a:t>
            </a:r>
          </a:p>
          <a:p>
            <a:r>
              <a:rPr lang="de-DE" dirty="0" err="1"/>
              <a:t>m</a:t>
            </a:r>
            <a:r>
              <a:rPr lang="de-DE" dirty="0" err="1" smtClean="0"/>
              <a:t>otion</a:t>
            </a:r>
            <a:r>
              <a:rPr lang="de-DE" dirty="0" smtClean="0"/>
              <a:t>, </a:t>
            </a:r>
            <a:r>
              <a:rPr lang="de-DE" dirty="0" err="1"/>
              <a:t>m</a:t>
            </a:r>
            <a:r>
              <a:rPr lang="de-DE" dirty="0" err="1" smtClean="0"/>
              <a:t>otioneye</a:t>
            </a:r>
            <a:r>
              <a:rPr lang="de-DE" dirty="0" smtClean="0"/>
              <a:t> und </a:t>
            </a:r>
            <a:r>
              <a:rPr lang="de-DE" dirty="0" err="1"/>
              <a:t>m</a:t>
            </a:r>
            <a:r>
              <a:rPr lang="de-DE" dirty="0" err="1" smtClean="0"/>
              <a:t>otioneyeOS</a:t>
            </a:r>
            <a:endParaRPr lang="de-DE" dirty="0" smtClean="0"/>
          </a:p>
          <a:p>
            <a:r>
              <a:rPr lang="de-DE" dirty="0" smtClean="0"/>
              <a:t>Demonstration</a:t>
            </a:r>
          </a:p>
          <a:p>
            <a:r>
              <a:rPr lang="de-DE" dirty="0" smtClean="0"/>
              <a:t>Bewertung</a:t>
            </a:r>
          </a:p>
          <a:p>
            <a:r>
              <a:rPr lang="de-DE" dirty="0"/>
              <a:t>Anwendungsbereiche &amp; </a:t>
            </a:r>
            <a:r>
              <a:rPr lang="de-DE" dirty="0" smtClean="0"/>
              <a:t>Erweiterungsideen</a:t>
            </a:r>
            <a:endParaRPr lang="de-DE" dirty="0"/>
          </a:p>
        </p:txBody>
      </p:sp>
    </p:spTree>
    <p:extLst>
      <p:ext uri="{BB962C8B-B14F-4D97-AF65-F5344CB8AC3E}">
        <p14:creationId xmlns:p14="http://schemas.microsoft.com/office/powerpoint/2010/main" val="1319093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2319CE20-DA48-4C13-8FC8-E1ABFF6EB5B1}"/>
              </a:ext>
            </a:extLst>
          </p:cNvPr>
          <p:cNvSpPr>
            <a:spLocks noGrp="1"/>
          </p:cNvSpPr>
          <p:nvPr>
            <p:ph type="title"/>
          </p:nvPr>
        </p:nvSpPr>
        <p:spPr/>
        <p:txBody>
          <a:bodyPr/>
          <a:lstStyle/>
          <a:p>
            <a:r>
              <a:rPr lang="de-DE" dirty="0" err="1" smtClean="0"/>
              <a:t>motioneyeOS</a:t>
            </a:r>
            <a:r>
              <a:rPr lang="de-DE" dirty="0" smtClean="0"/>
              <a:t/>
            </a:r>
            <a:br>
              <a:rPr lang="de-DE" dirty="0" smtClean="0"/>
            </a:br>
            <a:r>
              <a:rPr lang="de-DE" sz="3600" dirty="0" smtClean="0"/>
              <a:t>Bewegungserkennung</a:t>
            </a:r>
            <a:endParaRPr lang="de-DE" sz="3600" dirty="0"/>
          </a:p>
        </p:txBody>
      </p:sp>
      <p:sp>
        <p:nvSpPr>
          <p:cNvPr id="5" name="Inhaltsplatzhalter 4">
            <a:extLst>
              <a:ext uri="{FF2B5EF4-FFF2-40B4-BE49-F238E27FC236}">
                <a16:creationId xmlns:a16="http://schemas.microsoft.com/office/drawing/2014/main" xmlns="" id="{7C92EC3A-EB54-49ED-999C-AB98B61D2F6C}"/>
              </a:ext>
            </a:extLst>
          </p:cNvPr>
          <p:cNvSpPr>
            <a:spLocks noGrp="1"/>
          </p:cNvSpPr>
          <p:nvPr>
            <p:ph idx="1"/>
          </p:nvPr>
        </p:nvSpPr>
        <p:spPr>
          <a:xfrm>
            <a:off x="677333" y="2286000"/>
            <a:ext cx="7704667" cy="3332816"/>
          </a:xfrm>
        </p:spPr>
        <p:txBody>
          <a:bodyPr/>
          <a:lstStyle/>
          <a:p>
            <a:pPr lvl="1"/>
            <a:endParaRPr lang="de-DE" dirty="0"/>
          </a:p>
          <a:p>
            <a:pPr lvl="1"/>
            <a:endParaRPr lang="de-DE" dirty="0"/>
          </a:p>
        </p:txBody>
      </p:sp>
      <p:pic>
        <p:nvPicPr>
          <p:cNvPr id="1029" name="Picture 5" descr="C:\Users\simon\Desktop\Bewegungserkennu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38" y="2340731"/>
            <a:ext cx="8787862" cy="3374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245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xmlns="" id="{8DA07469-4787-4D80-B680-A4B1E00A9909}"/>
              </a:ext>
            </a:extLst>
          </p:cNvPr>
          <p:cNvSpPr>
            <a:spLocks noGrp="1"/>
          </p:cNvSpPr>
          <p:nvPr>
            <p:ph idx="1"/>
          </p:nvPr>
        </p:nvSpPr>
        <p:spPr>
          <a:xfrm>
            <a:off x="982133" y="1753496"/>
            <a:ext cx="7704667" cy="1008116"/>
          </a:xfrm>
        </p:spPr>
        <p:txBody>
          <a:bodyPr/>
          <a:lstStyle/>
          <a:p>
            <a:r>
              <a:rPr lang="de-DE" dirty="0"/>
              <a:t>WLAN und statische IP</a:t>
            </a:r>
          </a:p>
        </p:txBody>
      </p:sp>
      <p:sp>
        <p:nvSpPr>
          <p:cNvPr id="4" name="Rechteck 3">
            <a:extLst>
              <a:ext uri="{FF2B5EF4-FFF2-40B4-BE49-F238E27FC236}">
                <a16:creationId xmlns:a16="http://schemas.microsoft.com/office/drawing/2014/main" xmlns="" id="{C519158D-43E3-4A04-90B5-136D76D18125}"/>
              </a:ext>
            </a:extLst>
          </p:cNvPr>
          <p:cNvSpPr/>
          <p:nvPr/>
        </p:nvSpPr>
        <p:spPr>
          <a:xfrm>
            <a:off x="1608268" y="2635287"/>
            <a:ext cx="4572000" cy="1200329"/>
          </a:xfrm>
          <a:prstGeom prst="rect">
            <a:avLst/>
          </a:prstGeom>
        </p:spPr>
        <p:txBody>
          <a:bodyPr>
            <a:spAutoFit/>
          </a:bodyPr>
          <a:lstStyle/>
          <a:p>
            <a:r>
              <a:rPr lang="de-DE" b="1" dirty="0">
                <a:latin typeface="Consolas" panose="020B0609020204030204" pitchFamily="49" charset="0"/>
              </a:rPr>
              <a:t>| </a:t>
            </a:r>
            <a:r>
              <a:rPr lang="de-DE" b="1" dirty="0" err="1">
                <a:latin typeface="Consolas" panose="020B0609020204030204" pitchFamily="49" charset="0"/>
              </a:rPr>
              <a:t>static_ip.conf</a:t>
            </a:r>
            <a:endParaRPr lang="de-DE" b="1" dirty="0">
              <a:latin typeface="Consolas" panose="020B0609020204030204" pitchFamily="49" charset="0"/>
            </a:endParaRPr>
          </a:p>
          <a:p>
            <a:r>
              <a:rPr lang="de-DE" dirty="0" err="1">
                <a:latin typeface="Consolas" panose="020B0609020204030204" pitchFamily="49" charset="0"/>
              </a:rPr>
              <a:t>static_ip</a:t>
            </a:r>
            <a:r>
              <a:rPr lang="de-DE" dirty="0">
                <a:latin typeface="Consolas" panose="020B0609020204030204" pitchFamily="49" charset="0"/>
              </a:rPr>
              <a:t>="192.168.188.160/24"</a:t>
            </a:r>
          </a:p>
          <a:p>
            <a:r>
              <a:rPr lang="de-DE" dirty="0" err="1">
                <a:latin typeface="Consolas" panose="020B0609020204030204" pitchFamily="49" charset="0"/>
              </a:rPr>
              <a:t>static_gw</a:t>
            </a:r>
            <a:r>
              <a:rPr lang="de-DE" dirty="0">
                <a:latin typeface="Consolas" panose="020B0609020204030204" pitchFamily="49" charset="0"/>
              </a:rPr>
              <a:t>="192.168.188.1"</a:t>
            </a:r>
          </a:p>
          <a:p>
            <a:r>
              <a:rPr lang="de-DE" dirty="0" err="1">
                <a:latin typeface="Consolas" panose="020B0609020204030204" pitchFamily="49" charset="0"/>
              </a:rPr>
              <a:t>static_dns</a:t>
            </a:r>
            <a:r>
              <a:rPr lang="de-DE" dirty="0">
                <a:latin typeface="Consolas" panose="020B0609020204030204" pitchFamily="49" charset="0"/>
              </a:rPr>
              <a:t>="192.168.188.1"</a:t>
            </a:r>
            <a:endParaRPr lang="de-DE" dirty="0"/>
          </a:p>
        </p:txBody>
      </p:sp>
      <p:sp>
        <p:nvSpPr>
          <p:cNvPr id="5" name="Rechteck 4">
            <a:extLst>
              <a:ext uri="{FF2B5EF4-FFF2-40B4-BE49-F238E27FC236}">
                <a16:creationId xmlns:a16="http://schemas.microsoft.com/office/drawing/2014/main" xmlns="" id="{64A867FE-4AD9-43C8-8338-B0CF4045F097}"/>
              </a:ext>
            </a:extLst>
          </p:cNvPr>
          <p:cNvSpPr/>
          <p:nvPr/>
        </p:nvSpPr>
        <p:spPr>
          <a:xfrm>
            <a:off x="3232673" y="4004820"/>
            <a:ext cx="5685416" cy="2862322"/>
          </a:xfrm>
          <a:prstGeom prst="rect">
            <a:avLst/>
          </a:prstGeom>
        </p:spPr>
        <p:txBody>
          <a:bodyPr wrap="square">
            <a:spAutoFit/>
          </a:bodyPr>
          <a:lstStyle/>
          <a:p>
            <a:r>
              <a:rPr lang="de-DE" b="1" dirty="0">
                <a:latin typeface="Consolas" panose="020B0609020204030204" pitchFamily="49" charset="0"/>
              </a:rPr>
              <a:t>| </a:t>
            </a:r>
            <a:r>
              <a:rPr lang="de-DE" b="1" dirty="0" err="1">
                <a:latin typeface="Consolas" panose="020B0609020204030204" pitchFamily="49" charset="0"/>
              </a:rPr>
              <a:t>wpa_supplicant.conf</a:t>
            </a:r>
            <a:endParaRPr lang="de-DE" b="1" dirty="0">
              <a:latin typeface="Consolas" panose="020B0609020204030204" pitchFamily="49" charset="0"/>
            </a:endParaRPr>
          </a:p>
          <a:p>
            <a:r>
              <a:rPr lang="de-DE" dirty="0" err="1">
                <a:latin typeface="Consolas" panose="020B0609020204030204" pitchFamily="49" charset="0"/>
              </a:rPr>
              <a:t>country</a:t>
            </a:r>
            <a:r>
              <a:rPr lang="de-DE" dirty="0">
                <a:latin typeface="Consolas" panose="020B0609020204030204" pitchFamily="49" charset="0"/>
              </a:rPr>
              <a:t>=DE</a:t>
            </a:r>
          </a:p>
          <a:p>
            <a:r>
              <a:rPr lang="de-DE" dirty="0" err="1">
                <a:latin typeface="Consolas" panose="020B0609020204030204" pitchFamily="49" charset="0"/>
              </a:rPr>
              <a:t>update_config</a:t>
            </a:r>
            <a:r>
              <a:rPr lang="de-DE" dirty="0">
                <a:latin typeface="Consolas" panose="020B0609020204030204" pitchFamily="49" charset="0"/>
              </a:rPr>
              <a:t>=1</a:t>
            </a:r>
          </a:p>
          <a:p>
            <a:r>
              <a:rPr lang="en-US" dirty="0" err="1">
                <a:latin typeface="Consolas" panose="020B0609020204030204" pitchFamily="49" charset="0"/>
              </a:rPr>
              <a:t>ctrl_interface</a:t>
            </a:r>
            <a:r>
              <a:rPr lang="en-US" dirty="0">
                <a:latin typeface="Consolas" panose="020B0609020204030204" pitchFamily="49" charset="0"/>
              </a:rPr>
              <a:t>=/</a:t>
            </a:r>
            <a:r>
              <a:rPr lang="en-US" dirty="0" err="1">
                <a:latin typeface="Consolas" panose="020B0609020204030204" pitchFamily="49" charset="0"/>
              </a:rPr>
              <a:t>var</a:t>
            </a:r>
            <a:r>
              <a:rPr lang="en-US" dirty="0">
                <a:latin typeface="Consolas" panose="020B0609020204030204" pitchFamily="49" charset="0"/>
              </a:rPr>
              <a:t>/run/</a:t>
            </a:r>
            <a:r>
              <a:rPr lang="en-US" dirty="0" err="1">
                <a:latin typeface="Consolas" panose="020B0609020204030204" pitchFamily="49" charset="0"/>
              </a:rPr>
              <a:t>wpa_supplicant</a:t>
            </a:r>
            <a:endParaRPr lang="en-US" dirty="0">
              <a:latin typeface="Consolas" panose="020B0609020204030204" pitchFamily="49" charset="0"/>
            </a:endParaRPr>
          </a:p>
          <a:p>
            <a:endParaRPr lang="de-DE" dirty="0">
              <a:latin typeface="Consolas" panose="020B0609020204030204" pitchFamily="49" charset="0"/>
            </a:endParaRPr>
          </a:p>
          <a:p>
            <a:r>
              <a:rPr lang="de-DE" dirty="0" err="1">
                <a:latin typeface="Consolas" panose="020B0609020204030204" pitchFamily="49" charset="0"/>
              </a:rPr>
              <a:t>network</a:t>
            </a:r>
            <a:r>
              <a:rPr lang="de-DE" dirty="0">
                <a:latin typeface="Consolas" panose="020B0609020204030204" pitchFamily="49" charset="0"/>
              </a:rPr>
              <a:t>={</a:t>
            </a:r>
          </a:p>
          <a:p>
            <a:r>
              <a:rPr lang="de-DE" dirty="0" err="1">
                <a:latin typeface="Consolas" panose="020B0609020204030204" pitchFamily="49" charset="0"/>
              </a:rPr>
              <a:t>scan_ssid</a:t>
            </a:r>
            <a:r>
              <a:rPr lang="de-DE" dirty="0">
                <a:latin typeface="Consolas" panose="020B0609020204030204" pitchFamily="49" charset="0"/>
              </a:rPr>
              <a:t>=1</a:t>
            </a:r>
          </a:p>
          <a:p>
            <a:r>
              <a:rPr lang="de-DE" dirty="0" err="1">
                <a:latin typeface="Consolas" panose="020B0609020204030204" pitchFamily="49" charset="0"/>
              </a:rPr>
              <a:t>ssid</a:t>
            </a:r>
            <a:r>
              <a:rPr lang="de-DE" dirty="0">
                <a:latin typeface="Consolas" panose="020B0609020204030204" pitchFamily="49" charset="0"/>
              </a:rPr>
              <a:t>="</a:t>
            </a:r>
            <a:r>
              <a:rPr lang="de-DE" dirty="0" err="1">
                <a:latin typeface="Consolas" panose="020B0609020204030204" pitchFamily="49" charset="0"/>
              </a:rPr>
              <a:t>TollerName</a:t>
            </a:r>
            <a:r>
              <a:rPr lang="de-DE" dirty="0">
                <a:latin typeface="Consolas" panose="020B0609020204030204" pitchFamily="49" charset="0"/>
              </a:rPr>
              <a:t>"</a:t>
            </a:r>
          </a:p>
          <a:p>
            <a:r>
              <a:rPr lang="de-DE" dirty="0" err="1">
                <a:latin typeface="Consolas" panose="020B0609020204030204" pitchFamily="49" charset="0"/>
              </a:rPr>
              <a:t>psk</a:t>
            </a:r>
            <a:r>
              <a:rPr lang="de-DE" dirty="0">
                <a:latin typeface="Consolas" panose="020B0609020204030204" pitchFamily="49" charset="0"/>
              </a:rPr>
              <a:t>="</a:t>
            </a:r>
            <a:r>
              <a:rPr lang="de-DE" dirty="0" err="1">
                <a:latin typeface="Consolas" panose="020B0609020204030204" pitchFamily="49" charset="0"/>
              </a:rPr>
              <a:t>SicheresPasswort</a:t>
            </a:r>
            <a:r>
              <a:rPr lang="de-DE" dirty="0">
                <a:latin typeface="Consolas" panose="020B0609020204030204" pitchFamily="49" charset="0"/>
              </a:rPr>
              <a:t>"</a:t>
            </a:r>
          </a:p>
          <a:p>
            <a:r>
              <a:rPr lang="de-DE" dirty="0">
                <a:latin typeface="Consolas" panose="020B0609020204030204" pitchFamily="49" charset="0"/>
              </a:rPr>
              <a:t>}</a:t>
            </a:r>
            <a:endParaRPr lang="de-DE" dirty="0"/>
          </a:p>
        </p:txBody>
      </p:sp>
    </p:spTree>
    <p:extLst>
      <p:ext uri="{BB962C8B-B14F-4D97-AF65-F5344CB8AC3E}">
        <p14:creationId xmlns:p14="http://schemas.microsoft.com/office/powerpoint/2010/main" val="32497884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65E93A8-EDF9-4224-A67C-3440F7015E8D}"/>
              </a:ext>
            </a:extLst>
          </p:cNvPr>
          <p:cNvSpPr>
            <a:spLocks noGrp="1"/>
          </p:cNvSpPr>
          <p:nvPr>
            <p:ph type="title"/>
          </p:nvPr>
        </p:nvSpPr>
        <p:spPr/>
        <p:txBody>
          <a:bodyPr/>
          <a:lstStyle/>
          <a:p>
            <a:r>
              <a:rPr lang="de-DE" dirty="0"/>
              <a:t>Einrichtung Netzwerk</a:t>
            </a:r>
          </a:p>
        </p:txBody>
      </p:sp>
      <p:sp>
        <p:nvSpPr>
          <p:cNvPr id="3" name="Inhaltsplatzhalter 2">
            <a:extLst>
              <a:ext uri="{FF2B5EF4-FFF2-40B4-BE49-F238E27FC236}">
                <a16:creationId xmlns:a16="http://schemas.microsoft.com/office/drawing/2014/main" xmlns="" id="{8DA07469-4787-4D80-B680-A4B1E00A9909}"/>
              </a:ext>
            </a:extLst>
          </p:cNvPr>
          <p:cNvSpPr>
            <a:spLocks noGrp="1"/>
          </p:cNvSpPr>
          <p:nvPr>
            <p:ph idx="1"/>
          </p:nvPr>
        </p:nvSpPr>
        <p:spPr>
          <a:xfrm>
            <a:off x="982133" y="1882588"/>
            <a:ext cx="7704667" cy="2323652"/>
          </a:xfrm>
        </p:spPr>
        <p:txBody>
          <a:bodyPr/>
          <a:lstStyle/>
          <a:p>
            <a:r>
              <a:rPr lang="de-DE" dirty="0"/>
              <a:t>Kommentare, warum und wie und was</a:t>
            </a:r>
          </a:p>
          <a:p>
            <a:endParaRPr lang="de-DE" dirty="0"/>
          </a:p>
          <a:p>
            <a:r>
              <a:rPr lang="de-DE" dirty="0"/>
              <a:t>DHCP mit </a:t>
            </a:r>
            <a:r>
              <a:rPr lang="de-DE" dirty="0" err="1"/>
              <a:t>dynDNS</a:t>
            </a:r>
            <a:endParaRPr lang="de-DE" dirty="0"/>
          </a:p>
          <a:p>
            <a:r>
              <a:rPr lang="de-DE" dirty="0"/>
              <a:t>CRON-Job:</a:t>
            </a:r>
          </a:p>
          <a:p>
            <a:endParaRPr lang="de-DE" dirty="0"/>
          </a:p>
        </p:txBody>
      </p:sp>
      <p:sp>
        <p:nvSpPr>
          <p:cNvPr id="6" name="Rechteck 5">
            <a:extLst>
              <a:ext uri="{FF2B5EF4-FFF2-40B4-BE49-F238E27FC236}">
                <a16:creationId xmlns:a16="http://schemas.microsoft.com/office/drawing/2014/main" xmlns="" id="{E83996B8-BFB6-4AD4-9324-D8D56144A60C}"/>
              </a:ext>
            </a:extLst>
          </p:cNvPr>
          <p:cNvSpPr/>
          <p:nvPr/>
        </p:nvSpPr>
        <p:spPr>
          <a:xfrm>
            <a:off x="625536" y="3863788"/>
            <a:ext cx="8417859" cy="1200329"/>
          </a:xfrm>
          <a:prstGeom prst="rect">
            <a:avLst/>
          </a:prstGeom>
        </p:spPr>
        <p:txBody>
          <a:bodyPr wrap="square">
            <a:spAutoFit/>
          </a:bodyPr>
          <a:lstStyle/>
          <a:p>
            <a:r>
              <a:rPr lang="de-DE" dirty="0">
                <a:latin typeface="Consolas" panose="020B0609020204030204" pitchFamily="49" charset="0"/>
              </a:rPr>
              <a:t>*/2 * * * * </a:t>
            </a:r>
            <a:r>
              <a:rPr lang="de-DE" dirty="0" err="1">
                <a:latin typeface="Consolas" panose="020B0609020204030204" pitchFamily="49" charset="0"/>
              </a:rPr>
              <a:t>curl</a:t>
            </a:r>
            <a:r>
              <a:rPr lang="de-DE" dirty="0">
                <a:latin typeface="Consolas" panose="020B0609020204030204" pitchFamily="49" charset="0"/>
              </a:rPr>
              <a:t> -s https://freedns.afraid.org/dynamic/update.php dmZvam1kdmVWMlhMb0xTNHI4WWw2WVNjOjE3NDkxMTYy\&amp;address=$(ifconfig wlan0 | </a:t>
            </a:r>
            <a:r>
              <a:rPr lang="de-DE" dirty="0" err="1">
                <a:latin typeface="Consolas" panose="020B0609020204030204" pitchFamily="49" charset="0"/>
              </a:rPr>
              <a:t>grep</a:t>
            </a:r>
            <a:r>
              <a:rPr lang="de-DE" dirty="0">
                <a:latin typeface="Consolas" panose="020B0609020204030204" pitchFamily="49" charset="0"/>
              </a:rPr>
              <a:t> "</a:t>
            </a:r>
            <a:r>
              <a:rPr lang="de-DE" dirty="0" err="1">
                <a:latin typeface="Consolas" panose="020B0609020204030204" pitchFamily="49" charset="0"/>
              </a:rPr>
              <a:t>inet</a:t>
            </a:r>
            <a:r>
              <a:rPr lang="de-DE" dirty="0">
                <a:latin typeface="Consolas" panose="020B0609020204030204" pitchFamily="49" charset="0"/>
              </a:rPr>
              <a:t>" | </a:t>
            </a:r>
            <a:r>
              <a:rPr lang="de-DE" dirty="0" err="1">
                <a:latin typeface="Consolas" panose="020B0609020204030204" pitchFamily="49" charset="0"/>
              </a:rPr>
              <a:t>awk</a:t>
            </a:r>
            <a:r>
              <a:rPr lang="de-DE" dirty="0">
                <a:latin typeface="Consolas" panose="020B0609020204030204" pitchFamily="49" charset="0"/>
              </a:rPr>
              <a:t> '{</a:t>
            </a:r>
            <a:r>
              <a:rPr lang="de-DE" dirty="0" err="1">
                <a:latin typeface="Consolas" panose="020B0609020204030204" pitchFamily="49" charset="0"/>
              </a:rPr>
              <a:t>print</a:t>
            </a:r>
            <a:r>
              <a:rPr lang="de-DE" dirty="0">
                <a:latin typeface="Consolas" panose="020B0609020204030204" pitchFamily="49" charset="0"/>
              </a:rPr>
              <a:t> $2}') &gt;&gt; /</a:t>
            </a:r>
            <a:r>
              <a:rPr lang="de-DE" dirty="0" err="1">
                <a:latin typeface="Consolas" panose="020B0609020204030204" pitchFamily="49" charset="0"/>
              </a:rPr>
              <a:t>data</a:t>
            </a:r>
            <a:r>
              <a:rPr lang="de-DE" dirty="0">
                <a:latin typeface="Consolas" panose="020B0609020204030204" pitchFamily="49" charset="0"/>
              </a:rPr>
              <a:t>/log/freedns.log 2&gt;&amp;1</a:t>
            </a:r>
          </a:p>
        </p:txBody>
      </p:sp>
    </p:spTree>
    <p:extLst>
      <p:ext uri="{BB962C8B-B14F-4D97-AF65-F5344CB8AC3E}">
        <p14:creationId xmlns:p14="http://schemas.microsoft.com/office/powerpoint/2010/main" val="19436035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F0B3664-F093-47B2-82CD-A59EC86FBF22}"/>
              </a:ext>
            </a:extLst>
          </p:cNvPr>
          <p:cNvSpPr>
            <a:spLocks noGrp="1"/>
          </p:cNvSpPr>
          <p:nvPr>
            <p:ph type="title"/>
          </p:nvPr>
        </p:nvSpPr>
        <p:spPr>
          <a:xfrm>
            <a:off x="1986995" y="2666998"/>
            <a:ext cx="6699805" cy="3450183"/>
          </a:xfrm>
        </p:spPr>
        <p:txBody>
          <a:bodyPr/>
          <a:lstStyle/>
          <a:p>
            <a:r>
              <a:rPr lang="de-DE" dirty="0" err="1" smtClean="0"/>
              <a:t>Demonstaration</a:t>
            </a:r>
            <a:endParaRPr lang="de-DE" dirty="0"/>
          </a:p>
        </p:txBody>
      </p:sp>
      <p:pic>
        <p:nvPicPr>
          <p:cNvPr id="5" name="Grafik 4">
            <a:extLst>
              <a:ext uri="{FF2B5EF4-FFF2-40B4-BE49-F238E27FC236}">
                <a16:creationId xmlns:a16="http://schemas.microsoft.com/office/drawing/2014/main" xmlns="" id="{D2532DCE-1209-4499-BC12-A31D426371A6}"/>
              </a:ext>
            </a:extLst>
          </p:cNvPr>
          <p:cNvPicPr>
            <a:picLocks noChangeAspect="1"/>
          </p:cNvPicPr>
          <p:nvPr/>
        </p:nvPicPr>
        <p:blipFill>
          <a:blip r:embed="rId3"/>
          <a:stretch>
            <a:fillRect/>
          </a:stretch>
        </p:blipFill>
        <p:spPr>
          <a:xfrm>
            <a:off x="1864971" y="740819"/>
            <a:ext cx="5715000" cy="4286250"/>
          </a:xfrm>
          <a:prstGeom prst="rect">
            <a:avLst/>
          </a:prstGeom>
        </p:spPr>
      </p:pic>
    </p:spTree>
    <p:extLst>
      <p:ext uri="{BB962C8B-B14F-4D97-AF65-F5344CB8AC3E}">
        <p14:creationId xmlns:p14="http://schemas.microsoft.com/office/powerpoint/2010/main" val="1559486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0682809E-FA85-40C3-A2B1-8E6441363465}"/>
              </a:ext>
            </a:extLst>
          </p:cNvPr>
          <p:cNvSpPr>
            <a:spLocks noGrp="1"/>
          </p:cNvSpPr>
          <p:nvPr>
            <p:ph type="title"/>
          </p:nvPr>
        </p:nvSpPr>
        <p:spPr/>
        <p:txBody>
          <a:bodyPr/>
          <a:lstStyle/>
          <a:p>
            <a:r>
              <a:rPr lang="de-DE" dirty="0"/>
              <a:t>Bewertung</a:t>
            </a:r>
          </a:p>
        </p:txBody>
      </p:sp>
      <p:sp>
        <p:nvSpPr>
          <p:cNvPr id="3" name="Inhaltsplatzhalter 2">
            <a:extLst>
              <a:ext uri="{FF2B5EF4-FFF2-40B4-BE49-F238E27FC236}">
                <a16:creationId xmlns="" xmlns:a16="http://schemas.microsoft.com/office/drawing/2014/main" id="{B405E94F-51F1-482F-BA1F-CC7EEC867D1D}"/>
              </a:ext>
            </a:extLst>
          </p:cNvPr>
          <p:cNvSpPr>
            <a:spLocks noGrp="1"/>
          </p:cNvSpPr>
          <p:nvPr>
            <p:ph type="body" idx="1"/>
          </p:nvPr>
        </p:nvSpPr>
        <p:spPr/>
        <p:txBody>
          <a:bodyPr>
            <a:normAutofit/>
          </a:bodyPr>
          <a:lstStyle/>
          <a:p>
            <a:pPr marL="457200" lvl="1" indent="0">
              <a:buNone/>
            </a:pPr>
            <a:endParaRPr lang="de-DE" dirty="0"/>
          </a:p>
        </p:txBody>
      </p:sp>
    </p:spTree>
    <p:extLst>
      <p:ext uri="{BB962C8B-B14F-4D97-AF65-F5344CB8AC3E}">
        <p14:creationId xmlns:p14="http://schemas.microsoft.com/office/powerpoint/2010/main" val="2023310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3358F2F4-ECF8-4802-9D38-AE986FEBA3D1}"/>
              </a:ext>
            </a:extLst>
          </p:cNvPr>
          <p:cNvSpPr>
            <a:spLocks noGrp="1"/>
          </p:cNvSpPr>
          <p:nvPr>
            <p:ph type="title"/>
          </p:nvPr>
        </p:nvSpPr>
        <p:spPr>
          <a:xfrm>
            <a:off x="982133" y="457201"/>
            <a:ext cx="7704667" cy="1981200"/>
          </a:xfrm>
        </p:spPr>
        <p:txBody>
          <a:bodyPr/>
          <a:lstStyle/>
          <a:p>
            <a:r>
              <a:rPr lang="de-DE" dirty="0" smtClean="0"/>
              <a:t>Bewertung</a:t>
            </a:r>
            <a:br>
              <a:rPr lang="de-DE" dirty="0" smtClean="0"/>
            </a:br>
            <a:r>
              <a:rPr lang="de-DE" sz="2400" dirty="0" smtClean="0"/>
              <a:t>Allgemein</a:t>
            </a:r>
            <a:r>
              <a:rPr lang="de-DE" dirty="0"/>
              <a:t/>
            </a:r>
            <a:br>
              <a:rPr lang="de-DE" dirty="0"/>
            </a:br>
            <a:endParaRPr lang="de-DE" dirty="0"/>
          </a:p>
        </p:txBody>
      </p:sp>
      <p:sp>
        <p:nvSpPr>
          <p:cNvPr id="5" name="Inhaltsplatzhalter 4">
            <a:extLst>
              <a:ext uri="{FF2B5EF4-FFF2-40B4-BE49-F238E27FC236}">
                <a16:creationId xmlns="" xmlns:a16="http://schemas.microsoft.com/office/drawing/2014/main" id="{887C1629-4C18-44B0-8E0B-0CCBB2C6FB61}"/>
              </a:ext>
            </a:extLst>
          </p:cNvPr>
          <p:cNvSpPr>
            <a:spLocks noGrp="1"/>
          </p:cNvSpPr>
          <p:nvPr>
            <p:ph idx="1"/>
          </p:nvPr>
        </p:nvSpPr>
        <p:spPr/>
        <p:txBody>
          <a:bodyPr>
            <a:noAutofit/>
          </a:bodyPr>
          <a:lstStyle/>
          <a:p>
            <a:r>
              <a:rPr lang="de-DE" dirty="0" smtClean="0"/>
              <a:t>Kosten vergleichbar mit </a:t>
            </a:r>
            <a:r>
              <a:rPr lang="de-DE" dirty="0" err="1" smtClean="0"/>
              <a:t>Lowend</a:t>
            </a:r>
            <a:r>
              <a:rPr lang="de-DE" dirty="0" smtClean="0"/>
              <a:t> Produkten (50 – 70 €)</a:t>
            </a:r>
          </a:p>
          <a:p>
            <a:r>
              <a:rPr lang="de-DE" dirty="0" smtClean="0"/>
              <a:t>Relativ einfache Installation und Einrichtung</a:t>
            </a:r>
            <a:endParaRPr lang="de-DE" dirty="0" smtClean="0"/>
          </a:p>
          <a:p>
            <a:r>
              <a:rPr lang="de-DE" dirty="0"/>
              <a:t>Hoher Grad an </a:t>
            </a:r>
            <a:r>
              <a:rPr lang="de-DE" dirty="0" smtClean="0"/>
              <a:t>Anpassbarkeit</a:t>
            </a:r>
          </a:p>
          <a:p>
            <a:r>
              <a:rPr lang="de-DE" dirty="0" smtClean="0"/>
              <a:t>IR Scheinwerfer bei totaler Dunkelheit empfehlenswert</a:t>
            </a:r>
          </a:p>
          <a:p>
            <a:r>
              <a:rPr lang="de-DE" dirty="0" smtClean="0"/>
              <a:t>Kauf oder Herstellen einer Hülle empfehlenswert aber nicht nötig</a:t>
            </a:r>
            <a:endParaRPr lang="de-DE" dirty="0"/>
          </a:p>
        </p:txBody>
      </p:sp>
    </p:spTree>
    <p:extLst>
      <p:ext uri="{BB962C8B-B14F-4D97-AF65-F5344CB8AC3E}">
        <p14:creationId xmlns:p14="http://schemas.microsoft.com/office/powerpoint/2010/main" val="758659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3358F2F4-ECF8-4802-9D38-AE986FEBA3D1}"/>
              </a:ext>
            </a:extLst>
          </p:cNvPr>
          <p:cNvSpPr>
            <a:spLocks noGrp="1"/>
          </p:cNvSpPr>
          <p:nvPr>
            <p:ph type="title"/>
          </p:nvPr>
        </p:nvSpPr>
        <p:spPr>
          <a:xfrm>
            <a:off x="982133" y="457201"/>
            <a:ext cx="7704667" cy="1981200"/>
          </a:xfrm>
        </p:spPr>
        <p:txBody>
          <a:bodyPr/>
          <a:lstStyle/>
          <a:p>
            <a:r>
              <a:rPr lang="de-DE" dirty="0" smtClean="0"/>
              <a:t>Bewertung</a:t>
            </a:r>
            <a:br>
              <a:rPr lang="de-DE" dirty="0" smtClean="0"/>
            </a:br>
            <a:r>
              <a:rPr lang="de-DE" sz="2400" dirty="0" smtClean="0"/>
              <a:t>Performanz</a:t>
            </a:r>
            <a:r>
              <a:rPr lang="de-DE" dirty="0"/>
              <a:t/>
            </a:r>
            <a:br>
              <a:rPr lang="de-DE" dirty="0"/>
            </a:br>
            <a:endParaRPr lang="de-DE" dirty="0"/>
          </a:p>
        </p:txBody>
      </p:sp>
      <p:sp>
        <p:nvSpPr>
          <p:cNvPr id="5" name="Inhaltsplatzhalter 4">
            <a:extLst>
              <a:ext uri="{FF2B5EF4-FFF2-40B4-BE49-F238E27FC236}">
                <a16:creationId xmlns="" xmlns:a16="http://schemas.microsoft.com/office/drawing/2014/main" id="{887C1629-4C18-44B0-8E0B-0CCBB2C6FB61}"/>
              </a:ext>
            </a:extLst>
          </p:cNvPr>
          <p:cNvSpPr>
            <a:spLocks noGrp="1"/>
          </p:cNvSpPr>
          <p:nvPr>
            <p:ph idx="1"/>
          </p:nvPr>
        </p:nvSpPr>
        <p:spPr>
          <a:noFill/>
        </p:spPr>
        <p:txBody>
          <a:bodyPr>
            <a:noAutofit/>
          </a:bodyPr>
          <a:lstStyle/>
          <a:p>
            <a:r>
              <a:rPr lang="de-DE" dirty="0" smtClean="0"/>
              <a:t>Problemlos auf beiden Pi Modellen</a:t>
            </a:r>
          </a:p>
          <a:p>
            <a:r>
              <a:rPr lang="de-DE" dirty="0" smtClean="0"/>
              <a:t>Selten Abstürze von </a:t>
            </a:r>
            <a:r>
              <a:rPr lang="de-DE" dirty="0" err="1" smtClean="0"/>
              <a:t>motioneyeOS</a:t>
            </a:r>
            <a:endParaRPr lang="de-DE" dirty="0" smtClean="0"/>
          </a:p>
          <a:p>
            <a:r>
              <a:rPr lang="de-DE" dirty="0" smtClean="0"/>
              <a:t>Bessere Performanz von </a:t>
            </a:r>
            <a:r>
              <a:rPr lang="de-DE" dirty="0" err="1" smtClean="0"/>
              <a:t>motioneye</a:t>
            </a:r>
            <a:r>
              <a:rPr lang="de-DE" dirty="0" smtClean="0"/>
              <a:t> mit 128mb Grafikspeicher</a:t>
            </a:r>
          </a:p>
          <a:p>
            <a:r>
              <a:rPr lang="de-DE" dirty="0" smtClean="0"/>
              <a:t>Errichte Bildraten von 15-25 FPS ausreichend für </a:t>
            </a:r>
            <a:r>
              <a:rPr lang="de-DE" dirty="0" err="1" smtClean="0"/>
              <a:t>Berwegungserkennung</a:t>
            </a:r>
            <a:endParaRPr lang="de-DE" dirty="0" smtClean="0"/>
          </a:p>
          <a:p>
            <a:endParaRPr lang="de-DE" dirty="0" smtClean="0"/>
          </a:p>
          <a:p>
            <a:endParaRPr lang="de-DE" dirty="0"/>
          </a:p>
        </p:txBody>
      </p:sp>
    </p:spTree>
    <p:extLst>
      <p:ext uri="{BB962C8B-B14F-4D97-AF65-F5344CB8AC3E}">
        <p14:creationId xmlns:p14="http://schemas.microsoft.com/office/powerpoint/2010/main" val="1719438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3358F2F4-ECF8-4802-9D38-AE986FEBA3D1}"/>
              </a:ext>
            </a:extLst>
          </p:cNvPr>
          <p:cNvSpPr>
            <a:spLocks noGrp="1"/>
          </p:cNvSpPr>
          <p:nvPr>
            <p:ph type="title"/>
          </p:nvPr>
        </p:nvSpPr>
        <p:spPr>
          <a:xfrm>
            <a:off x="982133" y="457201"/>
            <a:ext cx="7704667" cy="1981200"/>
          </a:xfrm>
        </p:spPr>
        <p:txBody>
          <a:bodyPr/>
          <a:lstStyle/>
          <a:p>
            <a:r>
              <a:rPr lang="de-DE" dirty="0"/>
              <a:t>Bewertung</a:t>
            </a:r>
            <a:br>
              <a:rPr lang="de-DE" dirty="0"/>
            </a:br>
            <a:endParaRPr lang="de-DE" dirty="0"/>
          </a:p>
        </p:txBody>
      </p:sp>
      <p:sp>
        <p:nvSpPr>
          <p:cNvPr id="5" name="Inhaltsplatzhalter 4">
            <a:extLst>
              <a:ext uri="{FF2B5EF4-FFF2-40B4-BE49-F238E27FC236}">
                <a16:creationId xmlns="" xmlns:a16="http://schemas.microsoft.com/office/drawing/2014/main" id="{887C1629-4C18-44B0-8E0B-0CCBB2C6FB61}"/>
              </a:ext>
            </a:extLst>
          </p:cNvPr>
          <p:cNvSpPr>
            <a:spLocks noGrp="1"/>
          </p:cNvSpPr>
          <p:nvPr>
            <p:ph idx="1"/>
          </p:nvPr>
        </p:nvSpPr>
        <p:spPr/>
        <p:txBody>
          <a:bodyPr>
            <a:noAutofit/>
          </a:bodyPr>
          <a:lstStyle/>
          <a:p>
            <a:r>
              <a:rPr lang="de-DE" dirty="0" smtClean="0"/>
              <a:t>Hülle / Befestigung sinnvoll </a:t>
            </a:r>
            <a:br>
              <a:rPr lang="de-DE" dirty="0" smtClean="0"/>
            </a:br>
            <a:r>
              <a:rPr lang="de-DE" dirty="0" smtClean="0"/>
              <a:t>(3D-Druck / gekauft / Kamera-Attrappe / … )</a:t>
            </a:r>
            <a:endParaRPr lang="de-DE" dirty="0"/>
          </a:p>
          <a:p>
            <a:r>
              <a:rPr lang="de-DE" dirty="0" smtClean="0"/>
              <a:t>Wie gut/schlecht funktioniert </a:t>
            </a:r>
            <a:r>
              <a:rPr lang="de-DE" dirty="0" err="1" smtClean="0"/>
              <a:t>motioneyeOS</a:t>
            </a:r>
            <a:r>
              <a:rPr lang="de-DE" dirty="0" smtClean="0"/>
              <a:t> </a:t>
            </a:r>
            <a:br>
              <a:rPr lang="de-DE" dirty="0" smtClean="0"/>
            </a:br>
            <a:r>
              <a:rPr lang="de-DE" dirty="0" smtClean="0"/>
              <a:t>(</a:t>
            </a:r>
            <a:r>
              <a:rPr lang="de-DE" dirty="0" err="1" smtClean="0"/>
              <a:t>Motiondetection</a:t>
            </a:r>
            <a:r>
              <a:rPr lang="de-DE" dirty="0" smtClean="0"/>
              <a:t>, Installation, …)</a:t>
            </a:r>
            <a:endParaRPr lang="de-DE" dirty="0"/>
          </a:p>
          <a:p>
            <a:r>
              <a:rPr lang="de-DE" dirty="0"/>
              <a:t>Performance (Pi3 / Pi </a:t>
            </a:r>
            <a:r>
              <a:rPr lang="de-DE" dirty="0" err="1"/>
              <a:t>zero</a:t>
            </a:r>
            <a:r>
              <a:rPr lang="de-DE" dirty="0"/>
              <a:t>)</a:t>
            </a:r>
          </a:p>
          <a:p>
            <a:r>
              <a:rPr lang="de-DE" dirty="0">
                <a:highlight>
                  <a:srgbClr val="FFFF00"/>
                </a:highlight>
              </a:rPr>
              <a:t>Was ist wichtig? </a:t>
            </a:r>
            <a:br>
              <a:rPr lang="de-DE" dirty="0">
                <a:highlight>
                  <a:srgbClr val="FFFF00"/>
                </a:highlight>
              </a:rPr>
            </a:br>
            <a:r>
              <a:rPr lang="de-DE" dirty="0">
                <a:highlight>
                  <a:srgbClr val="FFFF00"/>
                </a:highlight>
              </a:rPr>
              <a:t>CPU, RAM, Speicher, Bandbreite (WLAN, LAN)</a:t>
            </a:r>
          </a:p>
          <a:p>
            <a:r>
              <a:rPr lang="de-DE" dirty="0">
                <a:highlight>
                  <a:srgbClr val="FFFF00"/>
                </a:highlight>
              </a:rPr>
              <a:t>Welche Bildraten sind möglich / notwendig? (Tag/Nacht) </a:t>
            </a:r>
            <a:endParaRPr lang="de-DE" dirty="0"/>
          </a:p>
          <a:p>
            <a:r>
              <a:rPr lang="de-DE" dirty="0">
                <a:highlight>
                  <a:srgbClr val="FFFF00"/>
                </a:highlight>
              </a:rPr>
              <a:t>TESTEN!!</a:t>
            </a:r>
          </a:p>
        </p:txBody>
      </p:sp>
    </p:spTree>
    <p:extLst>
      <p:ext uri="{BB962C8B-B14F-4D97-AF65-F5344CB8AC3E}">
        <p14:creationId xmlns:p14="http://schemas.microsoft.com/office/powerpoint/2010/main" val="1930477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B4DCDEAE-4D81-4CCE-BD57-DC2046B051D2}"/>
              </a:ext>
            </a:extLst>
          </p:cNvPr>
          <p:cNvSpPr>
            <a:spLocks noGrp="1"/>
          </p:cNvSpPr>
          <p:nvPr>
            <p:ph type="title"/>
          </p:nvPr>
        </p:nvSpPr>
        <p:spPr>
          <a:xfrm>
            <a:off x="1986995" y="2666998"/>
            <a:ext cx="6699805" cy="3722227"/>
          </a:xfrm>
        </p:spPr>
        <p:txBody>
          <a:bodyPr/>
          <a:lstStyle/>
          <a:p>
            <a:r>
              <a:rPr lang="de-DE" dirty="0"/>
              <a:t>Unser finaler Prototyp</a:t>
            </a:r>
          </a:p>
        </p:txBody>
      </p:sp>
      <p:pic>
        <p:nvPicPr>
          <p:cNvPr id="5" name="Grafik 4">
            <a:extLst>
              <a:ext uri="{FF2B5EF4-FFF2-40B4-BE49-F238E27FC236}">
                <a16:creationId xmlns="" xmlns:a16="http://schemas.microsoft.com/office/drawing/2014/main" id="{BFFEA2AF-159A-4DA3-9F8C-D2F325809598}"/>
              </a:ext>
            </a:extLst>
          </p:cNvPr>
          <p:cNvPicPr>
            <a:picLocks noChangeAspect="1"/>
          </p:cNvPicPr>
          <p:nvPr/>
        </p:nvPicPr>
        <p:blipFill>
          <a:blip r:embed="rId3"/>
          <a:stretch>
            <a:fillRect/>
          </a:stretch>
        </p:blipFill>
        <p:spPr>
          <a:xfrm>
            <a:off x="1705088" y="635422"/>
            <a:ext cx="6795044" cy="4793104"/>
          </a:xfrm>
          <a:prstGeom prst="rect">
            <a:avLst/>
          </a:prstGeom>
        </p:spPr>
      </p:pic>
    </p:spTree>
    <p:extLst>
      <p:ext uri="{BB962C8B-B14F-4D97-AF65-F5344CB8AC3E}">
        <p14:creationId xmlns:p14="http://schemas.microsoft.com/office/powerpoint/2010/main" val="2198870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FA93C062-42D4-43EF-B7A8-9708E5766A06}"/>
              </a:ext>
            </a:extLst>
          </p:cNvPr>
          <p:cNvSpPr>
            <a:spLocks noGrp="1"/>
          </p:cNvSpPr>
          <p:nvPr>
            <p:ph type="title"/>
          </p:nvPr>
        </p:nvSpPr>
        <p:spPr/>
        <p:txBody>
          <a:bodyPr/>
          <a:lstStyle/>
          <a:p>
            <a:r>
              <a:rPr lang="de-DE" dirty="0"/>
              <a:t>LED im Testbetrieb</a:t>
            </a:r>
          </a:p>
        </p:txBody>
      </p:sp>
      <p:pic>
        <p:nvPicPr>
          <p:cNvPr id="7" name="Inhaltsplatzhalter 6">
            <a:extLst>
              <a:ext uri="{FF2B5EF4-FFF2-40B4-BE49-F238E27FC236}">
                <a16:creationId xmlns="" xmlns:a16="http://schemas.microsoft.com/office/drawing/2014/main" id="{EB20B10D-FF70-485B-9CB9-488B40C85A1A}"/>
              </a:ext>
            </a:extLst>
          </p:cNvPr>
          <p:cNvPicPr>
            <a:picLocks noGrp="1" noChangeAspect="1"/>
          </p:cNvPicPr>
          <p:nvPr>
            <p:ph idx="1"/>
          </p:nvPr>
        </p:nvPicPr>
        <p:blipFill>
          <a:blip r:embed="rId2"/>
          <a:stretch>
            <a:fillRect/>
          </a:stretch>
        </p:blipFill>
        <p:spPr>
          <a:xfrm>
            <a:off x="4030463" y="2321735"/>
            <a:ext cx="5013014" cy="3914925"/>
          </a:xfrm>
        </p:spPr>
      </p:pic>
      <p:pic>
        <p:nvPicPr>
          <p:cNvPr id="10" name="Grafik 9" descr="Ein Bild, das Wasser, drinnen enthält.&#10;&#10;Mit sehr hoher Zuverlässigkeit generierte Beschreibung">
            <a:extLst>
              <a:ext uri="{FF2B5EF4-FFF2-40B4-BE49-F238E27FC236}">
                <a16:creationId xmlns="" xmlns:a16="http://schemas.microsoft.com/office/drawing/2014/main" id="{21C0D65B-5A97-4196-B30C-C8923E877821}"/>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66589" y="1819006"/>
            <a:ext cx="3962399" cy="891540"/>
          </a:xfrm>
          <a:prstGeom prst="rect">
            <a:avLst/>
          </a:prstGeom>
        </p:spPr>
      </p:pic>
      <p:sp>
        <p:nvSpPr>
          <p:cNvPr id="12" name="Freihandform: Form 11">
            <a:extLst>
              <a:ext uri="{FF2B5EF4-FFF2-40B4-BE49-F238E27FC236}">
                <a16:creationId xmlns="" xmlns:a16="http://schemas.microsoft.com/office/drawing/2014/main" id="{1A2F2CA0-8C56-4114-BB64-552FF15D033E}"/>
              </a:ext>
            </a:extLst>
          </p:cNvPr>
          <p:cNvSpPr/>
          <p:nvPr/>
        </p:nvSpPr>
        <p:spPr>
          <a:xfrm>
            <a:off x="2201662" y="2445288"/>
            <a:ext cx="3151573" cy="1713390"/>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 xmlns:a16="http://schemas.microsoft.com/office/drawing/2014/main" id="{9ADF5A44-473D-46C0-A6B1-34A859856491}"/>
              </a:ext>
            </a:extLst>
          </p:cNvPr>
          <p:cNvSpPr/>
          <p:nvPr/>
        </p:nvSpPr>
        <p:spPr>
          <a:xfrm>
            <a:off x="1828800" y="3208768"/>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 xmlns:a16="http://schemas.microsoft.com/office/drawing/2014/main" id="{A979B4AE-17DC-445C-9756-D85E9F03C9C4}"/>
              </a:ext>
            </a:extLst>
          </p:cNvPr>
          <p:cNvSpPr/>
          <p:nvPr/>
        </p:nvSpPr>
        <p:spPr>
          <a:xfrm rot="19824476">
            <a:off x="2658329" y="4336471"/>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
        <p:nvSpPr>
          <p:cNvPr id="9" name="Rechteck 8">
            <a:extLst>
              <a:ext uri="{FF2B5EF4-FFF2-40B4-BE49-F238E27FC236}">
                <a16:creationId xmlns="" xmlns:a16="http://schemas.microsoft.com/office/drawing/2014/main" id="{D39DF13A-1879-4D30-8689-826A15AB3BEC}"/>
              </a:ext>
            </a:extLst>
          </p:cNvPr>
          <p:cNvSpPr/>
          <p:nvPr/>
        </p:nvSpPr>
        <p:spPr>
          <a:xfrm>
            <a:off x="1613593" y="6278408"/>
            <a:ext cx="7544221" cy="738664"/>
          </a:xfrm>
          <a:prstGeom prst="rect">
            <a:avLst/>
          </a:prstGeom>
        </p:spPr>
        <p:txBody>
          <a:bodyPr wrap="square">
            <a:spAutoFit/>
          </a:bodyPr>
          <a:lstStyle/>
          <a:p>
            <a:pPr algn="r"/>
            <a:r>
              <a:rPr lang="de-DE" sz="1400" dirty="0"/>
              <a:t>Bilder: https://www.computerhilfen.de/info/raspberry-pi-gpio-anschluss-belegung-der-pins.html</a:t>
            </a:r>
          </a:p>
          <a:p>
            <a:pPr algn="r"/>
            <a:r>
              <a:rPr lang="de-DE" sz="1400" dirty="0"/>
              <a:t>            conrad.de/de/ir-emitter-940-nm-50-3-mm-radial-bedrahtet-kingbright-l-934f3c-154394.html</a:t>
            </a:r>
          </a:p>
          <a:p>
            <a:pPr algn="r"/>
            <a:endParaRPr lang="de-DE" sz="1400" dirty="0"/>
          </a:p>
        </p:txBody>
      </p:sp>
    </p:spTree>
    <p:extLst>
      <p:ext uri="{BB962C8B-B14F-4D97-AF65-F5344CB8AC3E}">
        <p14:creationId xmlns:p14="http://schemas.microsoft.com/office/powerpoint/2010/main" val="707571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65F9C6E-5E8E-478B-B8ED-4C0E21060F3E}"/>
              </a:ext>
            </a:extLst>
          </p:cNvPr>
          <p:cNvSpPr>
            <a:spLocks noGrp="1"/>
          </p:cNvSpPr>
          <p:nvPr>
            <p:ph type="title"/>
          </p:nvPr>
        </p:nvSpPr>
        <p:spPr/>
        <p:txBody>
          <a:bodyPr/>
          <a:lstStyle/>
          <a:p>
            <a:r>
              <a:rPr lang="de-DE" dirty="0"/>
              <a:t>Marktanalyse</a:t>
            </a:r>
          </a:p>
        </p:txBody>
      </p:sp>
      <p:sp>
        <p:nvSpPr>
          <p:cNvPr id="3" name="Inhaltsplatzhalter 2">
            <a:extLst>
              <a:ext uri="{FF2B5EF4-FFF2-40B4-BE49-F238E27FC236}">
                <a16:creationId xmlns:a16="http://schemas.microsoft.com/office/drawing/2014/main" xmlns="" id="{A83F4847-D372-4F69-B1BA-6DC8E546BEC2}"/>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2210167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06174E6-06BA-4EB2-9B52-8F0B16315F1A}"/>
              </a:ext>
            </a:extLst>
          </p:cNvPr>
          <p:cNvSpPr>
            <a:spLocks noGrp="1"/>
          </p:cNvSpPr>
          <p:nvPr>
            <p:ph type="title"/>
          </p:nvPr>
        </p:nvSpPr>
        <p:spPr/>
        <p:txBody>
          <a:bodyPr/>
          <a:lstStyle/>
          <a:p>
            <a:r>
              <a:rPr lang="de-DE" dirty="0"/>
              <a:t>Einbau LEDs								</a:t>
            </a:r>
          </a:p>
        </p:txBody>
      </p:sp>
      <p:sp>
        <p:nvSpPr>
          <p:cNvPr id="4" name="Inhaltsplatzhalter 3">
            <a:extLst>
              <a:ext uri="{FF2B5EF4-FFF2-40B4-BE49-F238E27FC236}">
                <a16:creationId xmlns="" xmlns:a16="http://schemas.microsoft.com/office/drawing/2014/main" id="{60BC00D6-6C37-4C11-8C5F-6AD1178A214B}"/>
              </a:ext>
            </a:extLst>
          </p:cNvPr>
          <p:cNvSpPr>
            <a:spLocks noGrp="1"/>
          </p:cNvSpPr>
          <p:nvPr>
            <p:ph idx="1"/>
          </p:nvPr>
        </p:nvSpPr>
        <p:spPr>
          <a:xfrm>
            <a:off x="982133" y="1861074"/>
            <a:ext cx="7704667" cy="1387736"/>
          </a:xfrm>
        </p:spPr>
        <p:txBody>
          <a:bodyPr/>
          <a:lstStyle/>
          <a:p>
            <a:r>
              <a:rPr lang="de-DE" dirty="0"/>
              <a:t>IR-LED (870nm): 1,35V | 100 </a:t>
            </a:r>
            <a:r>
              <a:rPr lang="de-DE" dirty="0" err="1"/>
              <a:t>mAh</a:t>
            </a:r>
            <a:endParaRPr lang="de-DE" dirty="0"/>
          </a:p>
          <a:p>
            <a:endParaRPr lang="de-DE" dirty="0"/>
          </a:p>
        </p:txBody>
      </p:sp>
      <p:pic>
        <p:nvPicPr>
          <p:cNvPr id="8" name="Inhaltsplatzhalter 12">
            <a:extLst>
              <a:ext uri="{FF2B5EF4-FFF2-40B4-BE49-F238E27FC236}">
                <a16:creationId xmlns="" xmlns:a16="http://schemas.microsoft.com/office/drawing/2014/main" id="{FDC6BDB7-13EE-4A85-8B26-ED6FD3D1A138}"/>
              </a:ext>
            </a:extLst>
          </p:cNvPr>
          <p:cNvPicPr>
            <a:picLocks noChangeAspect="1"/>
          </p:cNvPicPr>
          <p:nvPr/>
        </p:nvPicPr>
        <p:blipFill>
          <a:blip r:embed="rId3"/>
          <a:stretch>
            <a:fillRect/>
          </a:stretch>
        </p:blipFill>
        <p:spPr>
          <a:xfrm>
            <a:off x="6026824" y="930729"/>
            <a:ext cx="2939674" cy="4833381"/>
          </a:xfrm>
          <a:prstGeom prst="rect">
            <a:avLst/>
          </a:prstGeom>
        </p:spPr>
      </p:pic>
      <p:graphicFrame>
        <p:nvGraphicFramePr>
          <p:cNvPr id="11" name="Tabelle 10">
            <a:extLst>
              <a:ext uri="{FF2B5EF4-FFF2-40B4-BE49-F238E27FC236}">
                <a16:creationId xmlns="" xmlns:a16="http://schemas.microsoft.com/office/drawing/2014/main" id="{E01FB6FB-008A-4227-BB90-1F07C28DD6F0}"/>
              </a:ext>
            </a:extLst>
          </p:cNvPr>
          <p:cNvGraphicFramePr>
            <a:graphicFrameLocks noGrp="1"/>
          </p:cNvGraphicFramePr>
          <p:nvPr>
            <p:extLst>
              <p:ext uri="{D42A27DB-BD31-4B8C-83A1-F6EECF244321}">
                <p14:modId xmlns:p14="http://schemas.microsoft.com/office/powerpoint/2010/main" val="3732067087"/>
              </p:ext>
            </p:extLst>
          </p:nvPr>
        </p:nvGraphicFramePr>
        <p:xfrm>
          <a:off x="971376" y="2664477"/>
          <a:ext cx="4644117" cy="1813939"/>
        </p:xfrm>
        <a:graphic>
          <a:graphicData uri="http://schemas.openxmlformats.org/drawingml/2006/table">
            <a:tbl>
              <a:tblPr firstRow="1">
                <a:tableStyleId>{5C22544A-7EE6-4342-B048-85BDC9FD1C3A}</a:tableStyleId>
              </a:tblPr>
              <a:tblGrid>
                <a:gridCol w="1548039">
                  <a:extLst>
                    <a:ext uri="{9D8B030D-6E8A-4147-A177-3AD203B41FA5}">
                      <a16:colId xmlns="" xmlns:a16="http://schemas.microsoft.com/office/drawing/2014/main" val="315927865"/>
                    </a:ext>
                  </a:extLst>
                </a:gridCol>
                <a:gridCol w="1548039">
                  <a:extLst>
                    <a:ext uri="{9D8B030D-6E8A-4147-A177-3AD203B41FA5}">
                      <a16:colId xmlns="" xmlns:a16="http://schemas.microsoft.com/office/drawing/2014/main" val="3827864307"/>
                    </a:ext>
                  </a:extLst>
                </a:gridCol>
                <a:gridCol w="1548039">
                  <a:extLst>
                    <a:ext uri="{9D8B030D-6E8A-4147-A177-3AD203B41FA5}">
                      <a16:colId xmlns="" xmlns:a16="http://schemas.microsoft.com/office/drawing/2014/main" val="1726818689"/>
                    </a:ext>
                  </a:extLst>
                </a:gridCol>
              </a:tblGrid>
              <a:tr h="595090">
                <a:tc>
                  <a:txBody>
                    <a:bodyPr/>
                    <a:lstStyle/>
                    <a:p>
                      <a:pPr algn="ctr" fontAlgn="b"/>
                      <a:r>
                        <a:rPr lang="de-DE" sz="1800" u="none" strike="noStrike" dirty="0">
                          <a:effectLst/>
                        </a:rPr>
                        <a:t>Anzahl LEDs</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(5V)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R (3,3V) [</a:t>
                      </a:r>
                      <a:r>
                        <a:rPr lang="el-GR" sz="1800" u="none" strike="noStrike" dirty="0">
                          <a:effectLst/>
                        </a:rPr>
                        <a:t>Ω</a:t>
                      </a:r>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 xmlns:a16="http://schemas.microsoft.com/office/drawing/2014/main" val="1126620518"/>
                  </a:ext>
                </a:extLst>
              </a:tr>
              <a:tr h="406283">
                <a:tc>
                  <a:txBody>
                    <a:bodyPr/>
                    <a:lstStyle/>
                    <a:p>
                      <a:pPr algn="ctr" fontAlgn="b"/>
                      <a:r>
                        <a:rPr lang="de-DE" sz="1800" u="none" strike="noStrike" dirty="0">
                          <a:effectLst/>
                        </a:rPr>
                        <a:t>1</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36,5</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a:effectLst/>
                        </a:rPr>
                        <a:t>19,5</a:t>
                      </a:r>
                      <a:endParaRPr lang="de-DE" sz="1800" b="0" i="0" u="none" strike="noStrike">
                        <a:solidFill>
                          <a:srgbClr val="000000"/>
                        </a:solidFill>
                        <a:effectLst/>
                        <a:latin typeface="Calibri" panose="020F0502020204030204" pitchFamily="34" charset="0"/>
                      </a:endParaRPr>
                    </a:p>
                  </a:txBody>
                  <a:tcPr marL="8626" marR="8626" marT="8626" marB="0" anchor="ctr"/>
                </a:tc>
                <a:extLst>
                  <a:ext uri="{0D108BD9-81ED-4DB2-BD59-A6C34878D82A}">
                    <a16:rowId xmlns="" xmlns:a16="http://schemas.microsoft.com/office/drawing/2014/main" val="3099818238"/>
                  </a:ext>
                </a:extLst>
              </a:tr>
              <a:tr h="406283">
                <a:tc>
                  <a:txBody>
                    <a:bodyPr/>
                    <a:lstStyle/>
                    <a:p>
                      <a:pPr algn="ctr" fontAlgn="b"/>
                      <a:r>
                        <a:rPr lang="de-DE" sz="1800" u="none" strike="noStrike">
                          <a:effectLst/>
                        </a:rPr>
                        <a:t>2</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23</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6</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 xmlns:a16="http://schemas.microsoft.com/office/drawing/2014/main" val="437425061"/>
                  </a:ext>
                </a:extLst>
              </a:tr>
              <a:tr h="406283">
                <a:tc>
                  <a:txBody>
                    <a:bodyPr/>
                    <a:lstStyle/>
                    <a:p>
                      <a:pPr algn="ctr" fontAlgn="b"/>
                      <a:r>
                        <a:rPr lang="de-DE" sz="1800" u="none" strike="noStrike">
                          <a:effectLst/>
                        </a:rPr>
                        <a:t>3</a:t>
                      </a:r>
                      <a:endParaRPr lang="de-DE" sz="1800" b="0" i="0" u="none" strike="noStrike">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9,5</a:t>
                      </a:r>
                      <a:endParaRPr lang="de-DE" sz="1800" b="0" i="0" u="none" strike="noStrike" dirty="0">
                        <a:solidFill>
                          <a:srgbClr val="000000"/>
                        </a:solidFill>
                        <a:effectLst/>
                        <a:latin typeface="Calibri" panose="020F0502020204030204" pitchFamily="34" charset="0"/>
                      </a:endParaRPr>
                    </a:p>
                  </a:txBody>
                  <a:tcPr marL="8626" marR="8626" marT="8626" marB="0" anchor="ctr"/>
                </a:tc>
                <a:tc>
                  <a:txBody>
                    <a:bodyPr/>
                    <a:lstStyle/>
                    <a:p>
                      <a:pPr algn="ctr" fontAlgn="b"/>
                      <a:r>
                        <a:rPr lang="de-DE" sz="1800" u="none" strike="noStrike" dirty="0">
                          <a:effectLst/>
                        </a:rPr>
                        <a:t>-</a:t>
                      </a:r>
                      <a:endParaRPr lang="de-DE" sz="1800" b="0" i="0" u="none" strike="noStrike" dirty="0">
                        <a:solidFill>
                          <a:srgbClr val="000000"/>
                        </a:solidFill>
                        <a:effectLst/>
                        <a:latin typeface="Calibri" panose="020F0502020204030204" pitchFamily="34" charset="0"/>
                      </a:endParaRPr>
                    </a:p>
                  </a:txBody>
                  <a:tcPr marL="8626" marR="8626" marT="8626" marB="0" anchor="ctr"/>
                </a:tc>
                <a:extLst>
                  <a:ext uri="{0D108BD9-81ED-4DB2-BD59-A6C34878D82A}">
                    <a16:rowId xmlns="" xmlns:a16="http://schemas.microsoft.com/office/drawing/2014/main" val="2917821609"/>
                  </a:ext>
                </a:extLst>
              </a:tr>
            </a:tbl>
          </a:graphicData>
        </a:graphic>
      </p:graphicFrame>
      <p:grpSp>
        <p:nvGrpSpPr>
          <p:cNvPr id="27" name="Gruppieren 26">
            <a:extLst>
              <a:ext uri="{FF2B5EF4-FFF2-40B4-BE49-F238E27FC236}">
                <a16:creationId xmlns="" xmlns:a16="http://schemas.microsoft.com/office/drawing/2014/main" id="{49B6EBD5-491B-402D-A187-C89E9F652086}"/>
              </a:ext>
            </a:extLst>
          </p:cNvPr>
          <p:cNvGrpSpPr/>
          <p:nvPr/>
        </p:nvGrpSpPr>
        <p:grpSpPr>
          <a:xfrm>
            <a:off x="1645522" y="5281819"/>
            <a:ext cx="3295824" cy="548427"/>
            <a:chOff x="2121128" y="5215683"/>
            <a:chExt cx="2423974" cy="408740"/>
          </a:xfrm>
        </p:grpSpPr>
        <p:sp>
          <p:nvSpPr>
            <p:cNvPr id="3" name="Ellipse 2">
              <a:extLst>
                <a:ext uri="{FF2B5EF4-FFF2-40B4-BE49-F238E27FC236}">
                  <a16:creationId xmlns="" xmlns:a16="http://schemas.microsoft.com/office/drawing/2014/main" id="{E3DA86DA-1C82-484F-888A-8C767EBEB18D}"/>
                </a:ext>
              </a:extLst>
            </p:cNvPr>
            <p:cNvSpPr/>
            <p:nvPr/>
          </p:nvSpPr>
          <p:spPr>
            <a:xfrm>
              <a:off x="2121128"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7" name="Ellipse 6">
              <a:extLst>
                <a:ext uri="{FF2B5EF4-FFF2-40B4-BE49-F238E27FC236}">
                  <a16:creationId xmlns="" xmlns:a16="http://schemas.microsoft.com/office/drawing/2014/main" id="{6C365E86-E8E0-46AE-8F33-6DE88B843EE3}"/>
                </a:ext>
              </a:extLst>
            </p:cNvPr>
            <p:cNvSpPr/>
            <p:nvPr/>
          </p:nvSpPr>
          <p:spPr>
            <a:xfrm>
              <a:off x="4437102" y="5443381"/>
              <a:ext cx="108000" cy="10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grpSp>
          <p:nvGrpSpPr>
            <p:cNvPr id="16" name="Gruppieren 15">
              <a:extLst>
                <a:ext uri="{FF2B5EF4-FFF2-40B4-BE49-F238E27FC236}">
                  <a16:creationId xmlns="" xmlns:a16="http://schemas.microsoft.com/office/drawing/2014/main" id="{87E2278C-9C0F-4EE8-8591-DEA24A6B63ED}"/>
                </a:ext>
              </a:extLst>
            </p:cNvPr>
            <p:cNvGrpSpPr/>
            <p:nvPr/>
          </p:nvGrpSpPr>
          <p:grpSpPr>
            <a:xfrm>
              <a:off x="2775985" y="5215683"/>
              <a:ext cx="206886" cy="408740"/>
              <a:chOff x="2775985" y="5215683"/>
              <a:chExt cx="206886" cy="408740"/>
            </a:xfrm>
          </p:grpSpPr>
          <p:grpSp>
            <p:nvGrpSpPr>
              <p:cNvPr id="10" name="Gruppieren 9">
                <a:extLst>
                  <a:ext uri="{FF2B5EF4-FFF2-40B4-BE49-F238E27FC236}">
                    <a16:creationId xmlns="" xmlns:a16="http://schemas.microsoft.com/office/drawing/2014/main" id="{5F9A7BA7-8894-47C9-A722-F35F375B6A5B}"/>
                  </a:ext>
                </a:extLst>
              </p:cNvPr>
              <p:cNvGrpSpPr/>
              <p:nvPr/>
            </p:nvGrpSpPr>
            <p:grpSpPr>
              <a:xfrm>
                <a:off x="2775985" y="5371381"/>
                <a:ext cx="180000" cy="253042"/>
                <a:chOff x="2545947" y="5469147"/>
                <a:chExt cx="180000" cy="253042"/>
              </a:xfrm>
            </p:grpSpPr>
            <p:sp>
              <p:nvSpPr>
                <p:cNvPr id="5" name="Gleichschenkliges Dreieck 4">
                  <a:extLst>
                    <a:ext uri="{FF2B5EF4-FFF2-40B4-BE49-F238E27FC236}">
                      <a16:creationId xmlns="" xmlns:a16="http://schemas.microsoft.com/office/drawing/2014/main" id="{03CD77CC-B7A6-45CE-B4C5-3CD192A6FAE8}"/>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9" name="Gerader Verbinder 8">
                  <a:extLst>
                    <a:ext uri="{FF2B5EF4-FFF2-40B4-BE49-F238E27FC236}">
                      <a16:creationId xmlns="" xmlns:a16="http://schemas.microsoft.com/office/drawing/2014/main" id="{D74A440B-63B7-4B3F-BC2B-5D88B604F7DF}"/>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3" name="Gerade Verbindung mit Pfeil 12">
                <a:extLst>
                  <a:ext uri="{FF2B5EF4-FFF2-40B4-BE49-F238E27FC236}">
                    <a16:creationId xmlns="" xmlns:a16="http://schemas.microsoft.com/office/drawing/2014/main" id="{3C531BFC-0C1C-4BEB-B8CB-4FCBCDA5974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Gerade Verbindung mit Pfeil 14">
                <a:extLst>
                  <a:ext uri="{FF2B5EF4-FFF2-40B4-BE49-F238E27FC236}">
                    <a16:creationId xmlns="" xmlns:a16="http://schemas.microsoft.com/office/drawing/2014/main" id="{2CD3A4C0-2186-4DB0-B433-2092B5A42F5D}"/>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7" name="Gruppieren 16">
              <a:extLst>
                <a:ext uri="{FF2B5EF4-FFF2-40B4-BE49-F238E27FC236}">
                  <a16:creationId xmlns="" xmlns:a16="http://schemas.microsoft.com/office/drawing/2014/main" id="{CB096A49-ED1C-47CE-AC80-11876D95B9D2}"/>
                </a:ext>
              </a:extLst>
            </p:cNvPr>
            <p:cNvGrpSpPr/>
            <p:nvPr/>
          </p:nvGrpSpPr>
          <p:grpSpPr>
            <a:xfrm>
              <a:off x="3169278" y="5215683"/>
              <a:ext cx="206886" cy="408740"/>
              <a:chOff x="2775985" y="5215683"/>
              <a:chExt cx="206886" cy="408740"/>
            </a:xfrm>
          </p:grpSpPr>
          <p:grpSp>
            <p:nvGrpSpPr>
              <p:cNvPr id="18" name="Gruppieren 17">
                <a:extLst>
                  <a:ext uri="{FF2B5EF4-FFF2-40B4-BE49-F238E27FC236}">
                    <a16:creationId xmlns="" xmlns:a16="http://schemas.microsoft.com/office/drawing/2014/main" id="{82407E7F-0188-450C-A68B-6FF6B16C6769}"/>
                  </a:ext>
                </a:extLst>
              </p:cNvPr>
              <p:cNvGrpSpPr/>
              <p:nvPr/>
            </p:nvGrpSpPr>
            <p:grpSpPr>
              <a:xfrm>
                <a:off x="2775985" y="5371381"/>
                <a:ext cx="180000" cy="253042"/>
                <a:chOff x="2545947" y="5469147"/>
                <a:chExt cx="180000" cy="253042"/>
              </a:xfrm>
            </p:grpSpPr>
            <p:sp>
              <p:nvSpPr>
                <p:cNvPr id="21" name="Gleichschenkliges Dreieck 20">
                  <a:extLst>
                    <a:ext uri="{FF2B5EF4-FFF2-40B4-BE49-F238E27FC236}">
                      <a16:creationId xmlns="" xmlns:a16="http://schemas.microsoft.com/office/drawing/2014/main" id="{695CF585-34EE-4EFB-8B2D-304C5916DB4E}"/>
                    </a:ext>
                  </a:extLst>
                </p:cNvPr>
                <p:cNvSpPr/>
                <p:nvPr/>
              </p:nvSpPr>
              <p:spPr>
                <a:xfrm rot="5400000">
                  <a:off x="2509426" y="5505668"/>
                  <a:ext cx="253042" cy="180000"/>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cxnSp>
              <p:nvCxnSpPr>
                <p:cNvPr id="22" name="Gerader Verbinder 21">
                  <a:extLst>
                    <a:ext uri="{FF2B5EF4-FFF2-40B4-BE49-F238E27FC236}">
                      <a16:creationId xmlns="" xmlns:a16="http://schemas.microsoft.com/office/drawing/2014/main" id="{BF4EC9F0-008E-480D-9CDD-83830FCE28E4}"/>
                    </a:ext>
                  </a:extLst>
                </p:cNvPr>
                <p:cNvCxnSpPr/>
                <p:nvPr/>
              </p:nvCxnSpPr>
              <p:spPr>
                <a:xfrm>
                  <a:off x="2725947" y="5469147"/>
                  <a:ext cx="0" cy="252000"/>
                </a:xfrm>
                <a:prstGeom prst="line">
                  <a:avLst/>
                </a:prstGeom>
              </p:spPr>
              <p:style>
                <a:lnRef idx="2">
                  <a:schemeClr val="dk1"/>
                </a:lnRef>
                <a:fillRef idx="0">
                  <a:schemeClr val="dk1"/>
                </a:fillRef>
                <a:effectRef idx="1">
                  <a:schemeClr val="dk1"/>
                </a:effectRef>
                <a:fontRef idx="minor">
                  <a:schemeClr val="tx1"/>
                </a:fontRef>
              </p:style>
            </p:cxnSp>
          </p:grpSp>
          <p:cxnSp>
            <p:nvCxnSpPr>
              <p:cNvPr id="19" name="Gerade Verbindung mit Pfeil 18">
                <a:extLst>
                  <a:ext uri="{FF2B5EF4-FFF2-40B4-BE49-F238E27FC236}">
                    <a16:creationId xmlns="" xmlns:a16="http://schemas.microsoft.com/office/drawing/2014/main" id="{2A6DF836-2660-4C42-BF88-A71E81E88195}"/>
                  </a:ext>
                </a:extLst>
              </p:cNvPr>
              <p:cNvCxnSpPr>
                <a:cxnSpLocks/>
              </p:cNvCxnSpPr>
              <p:nvPr/>
            </p:nvCxnSpPr>
            <p:spPr>
              <a:xfrm flipV="1">
                <a:off x="2809483" y="5215683"/>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Gerade Verbindung mit Pfeil 19">
                <a:extLst>
                  <a:ext uri="{FF2B5EF4-FFF2-40B4-BE49-F238E27FC236}">
                    <a16:creationId xmlns="" xmlns:a16="http://schemas.microsoft.com/office/drawing/2014/main" id="{BABC207F-F38B-4865-A4F1-7FA6400A69D1}"/>
                  </a:ext>
                </a:extLst>
              </p:cNvPr>
              <p:cNvCxnSpPr>
                <a:cxnSpLocks/>
              </p:cNvCxnSpPr>
              <p:nvPr/>
            </p:nvCxnSpPr>
            <p:spPr>
              <a:xfrm flipV="1">
                <a:off x="2892871" y="5264565"/>
                <a:ext cx="90000" cy="1322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25" name="Gerader Verbinder 24">
              <a:extLst>
                <a:ext uri="{FF2B5EF4-FFF2-40B4-BE49-F238E27FC236}">
                  <a16:creationId xmlns="" xmlns:a16="http://schemas.microsoft.com/office/drawing/2014/main" id="{52CE4E14-78C3-492C-9A0B-7C9736E149E9}"/>
                </a:ext>
              </a:extLst>
            </p:cNvPr>
            <p:cNvCxnSpPr>
              <a:cxnSpLocks/>
            </p:cNvCxnSpPr>
            <p:nvPr/>
          </p:nvCxnSpPr>
          <p:spPr>
            <a:xfrm>
              <a:off x="2232734" y="5497381"/>
              <a:ext cx="2196860" cy="0"/>
            </a:xfrm>
            <a:prstGeom prst="line">
              <a:avLst/>
            </a:prstGeom>
          </p:spPr>
          <p:style>
            <a:lnRef idx="2">
              <a:schemeClr val="dk1"/>
            </a:lnRef>
            <a:fillRef idx="0">
              <a:schemeClr val="dk1"/>
            </a:fillRef>
            <a:effectRef idx="1">
              <a:schemeClr val="dk1"/>
            </a:effectRef>
            <a:fontRef idx="minor">
              <a:schemeClr val="tx1"/>
            </a:fontRef>
          </p:style>
        </p:cxnSp>
        <p:sp>
          <p:nvSpPr>
            <p:cNvPr id="23" name="Rechteck 22">
              <a:extLst>
                <a:ext uri="{FF2B5EF4-FFF2-40B4-BE49-F238E27FC236}">
                  <a16:creationId xmlns="" xmlns:a16="http://schemas.microsoft.com/office/drawing/2014/main" id="{930AA3A0-6792-4345-AFB2-44B10C764342}"/>
                </a:ext>
              </a:extLst>
            </p:cNvPr>
            <p:cNvSpPr/>
            <p:nvPr/>
          </p:nvSpPr>
          <p:spPr>
            <a:xfrm>
              <a:off x="3644905" y="5443381"/>
              <a:ext cx="349045" cy="1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DE" dirty="0"/>
            </a:p>
          </p:txBody>
        </p:sp>
      </p:grpSp>
    </p:spTree>
    <p:extLst>
      <p:ext uri="{BB962C8B-B14F-4D97-AF65-F5344CB8AC3E}">
        <p14:creationId xmlns:p14="http://schemas.microsoft.com/office/powerpoint/2010/main" val="2199581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06174E6-06BA-4EB2-9B52-8F0B16315F1A}"/>
              </a:ext>
            </a:extLst>
          </p:cNvPr>
          <p:cNvSpPr>
            <a:spLocks noGrp="1"/>
          </p:cNvSpPr>
          <p:nvPr>
            <p:ph type="title"/>
          </p:nvPr>
        </p:nvSpPr>
        <p:spPr/>
        <p:txBody>
          <a:bodyPr/>
          <a:lstStyle/>
          <a:p>
            <a:r>
              <a:rPr lang="de-DE" dirty="0"/>
              <a:t>Einbau LEDs</a:t>
            </a:r>
          </a:p>
        </p:txBody>
      </p:sp>
      <p:grpSp>
        <p:nvGrpSpPr>
          <p:cNvPr id="3" name="Gruppieren 2">
            <a:extLst>
              <a:ext uri="{FF2B5EF4-FFF2-40B4-BE49-F238E27FC236}">
                <a16:creationId xmlns="" xmlns:a16="http://schemas.microsoft.com/office/drawing/2014/main" id="{5E8DB73D-3E48-475E-A00D-E400E2884049}"/>
              </a:ext>
            </a:extLst>
          </p:cNvPr>
          <p:cNvGrpSpPr>
            <a:grpSpLocks noChangeAspect="1"/>
          </p:cNvGrpSpPr>
          <p:nvPr/>
        </p:nvGrpSpPr>
        <p:grpSpPr>
          <a:xfrm>
            <a:off x="3877050" y="1990864"/>
            <a:ext cx="4954434" cy="4544028"/>
            <a:chOff x="3434240" y="858184"/>
            <a:chExt cx="5431383" cy="4981467"/>
          </a:xfrm>
        </p:grpSpPr>
        <p:pic>
          <p:nvPicPr>
            <p:cNvPr id="15" name="Grafik 14">
              <a:extLst>
                <a:ext uri="{FF2B5EF4-FFF2-40B4-BE49-F238E27FC236}">
                  <a16:creationId xmlns="" xmlns:a16="http://schemas.microsoft.com/office/drawing/2014/main" id="{D756BD94-8718-4C0B-B571-393B95272939}"/>
                </a:ext>
              </a:extLst>
            </p:cNvPr>
            <p:cNvPicPr>
              <a:picLocks noChangeAspect="1"/>
            </p:cNvPicPr>
            <p:nvPr/>
          </p:nvPicPr>
          <p:blipFill rotWithShape="1">
            <a:blip r:embed="rId3"/>
            <a:srcRect r="57633" b="22768"/>
            <a:stretch/>
          </p:blipFill>
          <p:spPr>
            <a:xfrm>
              <a:off x="3434240" y="858184"/>
              <a:ext cx="3874032" cy="4981467"/>
            </a:xfrm>
            <a:prstGeom prst="rect">
              <a:avLst/>
            </a:prstGeom>
          </p:spPr>
        </p:pic>
        <p:pic>
          <p:nvPicPr>
            <p:cNvPr id="6" name="Grafik 5">
              <a:extLst>
                <a:ext uri="{FF2B5EF4-FFF2-40B4-BE49-F238E27FC236}">
                  <a16:creationId xmlns="" xmlns:a16="http://schemas.microsoft.com/office/drawing/2014/main" id="{8DB73BDE-1490-44A3-924B-0948237DD189}"/>
                </a:ext>
              </a:extLst>
            </p:cNvPr>
            <p:cNvPicPr>
              <a:picLocks noChangeAspect="1"/>
            </p:cNvPicPr>
            <p:nvPr/>
          </p:nvPicPr>
          <p:blipFill rotWithShape="1">
            <a:blip r:embed="rId3"/>
            <a:srcRect l="60652" r="22317" b="22768"/>
            <a:stretch/>
          </p:blipFill>
          <p:spPr>
            <a:xfrm>
              <a:off x="7308272" y="858184"/>
              <a:ext cx="1557351" cy="4981467"/>
            </a:xfrm>
            <a:prstGeom prst="rect">
              <a:avLst/>
            </a:prstGeom>
          </p:spPr>
        </p:pic>
      </p:grpSp>
      <p:cxnSp>
        <p:nvCxnSpPr>
          <p:cNvPr id="12" name="Gerader Verbinder 11">
            <a:extLst>
              <a:ext uri="{FF2B5EF4-FFF2-40B4-BE49-F238E27FC236}">
                <a16:creationId xmlns="" xmlns:a16="http://schemas.microsoft.com/office/drawing/2014/main" id="{8DE538D5-8D34-4150-B9ED-6D19E2CC839E}"/>
              </a:ext>
            </a:extLst>
          </p:cNvPr>
          <p:cNvCxnSpPr>
            <a:cxnSpLocks/>
            <a:stCxn id="18" idx="4"/>
            <a:endCxn id="13" idx="0"/>
          </p:cNvCxnSpPr>
          <p:nvPr/>
        </p:nvCxnSpPr>
        <p:spPr>
          <a:xfrm>
            <a:off x="2484915" y="2549141"/>
            <a:ext cx="3275" cy="3174316"/>
          </a:xfrm>
          <a:prstGeom prst="line">
            <a:avLst/>
          </a:prstGeom>
        </p:spPr>
        <p:style>
          <a:lnRef idx="2">
            <a:schemeClr val="dk1"/>
          </a:lnRef>
          <a:fillRef idx="0">
            <a:schemeClr val="dk1"/>
          </a:fillRef>
          <a:effectRef idx="1">
            <a:schemeClr val="dk1"/>
          </a:effectRef>
          <a:fontRef idx="minor">
            <a:schemeClr val="tx1"/>
          </a:fontRef>
        </p:style>
      </p:cxnSp>
      <p:sp>
        <p:nvSpPr>
          <p:cNvPr id="7" name="Sehne 6">
            <a:extLst>
              <a:ext uri="{FF2B5EF4-FFF2-40B4-BE49-F238E27FC236}">
                <a16:creationId xmlns="" xmlns:a16="http://schemas.microsoft.com/office/drawing/2014/main" id="{27D2EF73-6B72-417B-A49C-6DEE5874CBB2}"/>
              </a:ext>
            </a:extLst>
          </p:cNvPr>
          <p:cNvSpPr/>
          <p:nvPr/>
        </p:nvSpPr>
        <p:spPr>
          <a:xfrm rot="5400000">
            <a:off x="2232915" y="3688791"/>
            <a:ext cx="504000" cy="504000"/>
          </a:xfrm>
          <a:prstGeom prst="chord">
            <a:avLst>
              <a:gd name="adj1" fmla="val 3007454"/>
              <a:gd name="adj2" fmla="val 18608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Sehne 10">
            <a:extLst>
              <a:ext uri="{FF2B5EF4-FFF2-40B4-BE49-F238E27FC236}">
                <a16:creationId xmlns="" xmlns:a16="http://schemas.microsoft.com/office/drawing/2014/main" id="{9B7BD50C-B96A-4B5C-90A7-30A42DD78B27}"/>
              </a:ext>
            </a:extLst>
          </p:cNvPr>
          <p:cNvSpPr/>
          <p:nvPr/>
        </p:nvSpPr>
        <p:spPr>
          <a:xfrm rot="5400000">
            <a:off x="2232915" y="2855583"/>
            <a:ext cx="504000" cy="504000"/>
          </a:xfrm>
          <a:prstGeom prst="chord">
            <a:avLst>
              <a:gd name="adj1" fmla="val 3007454"/>
              <a:gd name="adj2" fmla="val 185746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 xmlns:a16="http://schemas.microsoft.com/office/drawing/2014/main" id="{D4DB6F5D-5A2D-4429-AA08-0B879C1AAA36}"/>
              </a:ext>
            </a:extLst>
          </p:cNvPr>
          <p:cNvSpPr/>
          <p:nvPr/>
        </p:nvSpPr>
        <p:spPr>
          <a:xfrm>
            <a:off x="2340231" y="4550425"/>
            <a:ext cx="289368" cy="84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 xmlns:a16="http://schemas.microsoft.com/office/drawing/2014/main" id="{EFBF83F8-EEB5-452E-AE49-41CA402BCD2B}"/>
              </a:ext>
            </a:extLst>
          </p:cNvPr>
          <p:cNvSpPr/>
          <p:nvPr/>
        </p:nvSpPr>
        <p:spPr>
          <a:xfrm>
            <a:off x="2380190" y="5723457"/>
            <a:ext cx="216000" cy="216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dirty="0"/>
              <a:t>-</a:t>
            </a:r>
          </a:p>
        </p:txBody>
      </p:sp>
      <p:sp>
        <p:nvSpPr>
          <p:cNvPr id="18" name="Ellipse 17">
            <a:extLst>
              <a:ext uri="{FF2B5EF4-FFF2-40B4-BE49-F238E27FC236}">
                <a16:creationId xmlns="" xmlns:a16="http://schemas.microsoft.com/office/drawing/2014/main" id="{F66FC43E-7614-4E7E-82ED-A30C81F9BA68}"/>
              </a:ext>
            </a:extLst>
          </p:cNvPr>
          <p:cNvSpPr/>
          <p:nvPr/>
        </p:nvSpPr>
        <p:spPr>
          <a:xfrm>
            <a:off x="2376915" y="2333141"/>
            <a:ext cx="216000" cy="216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a:t>+</a:t>
            </a:r>
          </a:p>
        </p:txBody>
      </p:sp>
    </p:spTree>
    <p:extLst>
      <p:ext uri="{BB962C8B-B14F-4D97-AF65-F5344CB8AC3E}">
        <p14:creationId xmlns:p14="http://schemas.microsoft.com/office/powerpoint/2010/main" val="2568116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F0B3664-F093-47B2-82CD-A59EC86FBF22}"/>
              </a:ext>
            </a:extLst>
          </p:cNvPr>
          <p:cNvSpPr>
            <a:spLocks noGrp="1"/>
          </p:cNvSpPr>
          <p:nvPr>
            <p:ph type="title"/>
          </p:nvPr>
        </p:nvSpPr>
        <p:spPr>
          <a:xfrm>
            <a:off x="1986995" y="2666998"/>
            <a:ext cx="6699805" cy="3450183"/>
          </a:xfrm>
        </p:spPr>
        <p:txBody>
          <a:bodyPr/>
          <a:lstStyle/>
          <a:p>
            <a:r>
              <a:rPr lang="de-DE" dirty="0"/>
              <a:t>DEMO</a:t>
            </a:r>
          </a:p>
        </p:txBody>
      </p:sp>
      <p:pic>
        <p:nvPicPr>
          <p:cNvPr id="4" name="Grafik 3">
            <a:extLst>
              <a:ext uri="{FF2B5EF4-FFF2-40B4-BE49-F238E27FC236}">
                <a16:creationId xmlns="" xmlns:a16="http://schemas.microsoft.com/office/drawing/2014/main" id="{3A38A91C-0589-4EF3-B611-55B8604C4811}"/>
              </a:ext>
            </a:extLst>
          </p:cNvPr>
          <p:cNvPicPr>
            <a:picLocks noChangeAspect="1"/>
          </p:cNvPicPr>
          <p:nvPr/>
        </p:nvPicPr>
        <p:blipFill>
          <a:blip r:embed="rId3"/>
          <a:stretch>
            <a:fillRect/>
          </a:stretch>
        </p:blipFill>
        <p:spPr>
          <a:xfrm>
            <a:off x="1864971" y="740819"/>
            <a:ext cx="5715000" cy="4286250"/>
          </a:xfrm>
          <a:prstGeom prst="rect">
            <a:avLst/>
          </a:prstGeom>
        </p:spPr>
      </p:pic>
    </p:spTree>
    <p:extLst>
      <p:ext uri="{BB962C8B-B14F-4D97-AF65-F5344CB8AC3E}">
        <p14:creationId xmlns:p14="http://schemas.microsoft.com/office/powerpoint/2010/main" val="3317760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703B054A-F389-4BC0-BB60-00A34E747F8F}"/>
              </a:ext>
            </a:extLst>
          </p:cNvPr>
          <p:cNvSpPr>
            <a:spLocks noGrp="1"/>
          </p:cNvSpPr>
          <p:nvPr>
            <p:ph type="title"/>
          </p:nvPr>
        </p:nvSpPr>
        <p:spPr/>
        <p:txBody>
          <a:bodyPr/>
          <a:lstStyle/>
          <a:p>
            <a:r>
              <a:rPr lang="de-DE" dirty="0"/>
              <a:t>Anwendungsbereiche &amp; Erweiterungsideen</a:t>
            </a:r>
          </a:p>
        </p:txBody>
      </p:sp>
      <p:sp>
        <p:nvSpPr>
          <p:cNvPr id="5" name="Textplatzhalter 4">
            <a:extLst>
              <a:ext uri="{FF2B5EF4-FFF2-40B4-BE49-F238E27FC236}">
                <a16:creationId xmlns="" xmlns:a16="http://schemas.microsoft.com/office/drawing/2014/main" id="{95545BF7-3E50-4970-8D04-8D2F68154B52}"/>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333556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FA93C062-42D4-43EF-B7A8-9708E5766A06}"/>
              </a:ext>
            </a:extLst>
          </p:cNvPr>
          <p:cNvSpPr>
            <a:spLocks noGrp="1"/>
          </p:cNvSpPr>
          <p:nvPr>
            <p:ph type="title"/>
          </p:nvPr>
        </p:nvSpPr>
        <p:spPr/>
        <p:txBody>
          <a:bodyPr/>
          <a:lstStyle/>
          <a:p>
            <a:r>
              <a:rPr lang="de-DE" dirty="0"/>
              <a:t>LED geschaltet</a:t>
            </a:r>
          </a:p>
        </p:txBody>
      </p:sp>
      <p:pic>
        <p:nvPicPr>
          <p:cNvPr id="7" name="Inhaltsplatzhalter 6">
            <a:extLst>
              <a:ext uri="{FF2B5EF4-FFF2-40B4-BE49-F238E27FC236}">
                <a16:creationId xmlns="" xmlns:a16="http://schemas.microsoft.com/office/drawing/2014/main" id="{EB20B10D-FF70-485B-9CB9-488B40C85A1A}"/>
              </a:ext>
            </a:extLst>
          </p:cNvPr>
          <p:cNvPicPr>
            <a:picLocks noGrp="1" noChangeAspect="1"/>
          </p:cNvPicPr>
          <p:nvPr>
            <p:ph idx="1"/>
          </p:nvPr>
        </p:nvPicPr>
        <p:blipFill>
          <a:blip r:embed="rId3"/>
          <a:stretch>
            <a:fillRect/>
          </a:stretch>
        </p:blipFill>
        <p:spPr>
          <a:xfrm>
            <a:off x="4030463" y="2182844"/>
            <a:ext cx="5013014" cy="3914925"/>
          </a:xfrm>
        </p:spPr>
      </p:pic>
      <p:sp>
        <p:nvSpPr>
          <p:cNvPr id="8" name="Rechteck 7">
            <a:extLst>
              <a:ext uri="{FF2B5EF4-FFF2-40B4-BE49-F238E27FC236}">
                <a16:creationId xmlns="" xmlns:a16="http://schemas.microsoft.com/office/drawing/2014/main" id="{AEE60558-C5DF-4174-8556-24F895092DAC}"/>
              </a:ext>
            </a:extLst>
          </p:cNvPr>
          <p:cNvSpPr/>
          <p:nvPr/>
        </p:nvSpPr>
        <p:spPr>
          <a:xfrm>
            <a:off x="1613593" y="6278408"/>
            <a:ext cx="7544221" cy="738664"/>
          </a:xfrm>
          <a:prstGeom prst="rect">
            <a:avLst/>
          </a:prstGeom>
        </p:spPr>
        <p:txBody>
          <a:bodyPr wrap="square">
            <a:spAutoFit/>
          </a:bodyPr>
          <a:lstStyle/>
          <a:p>
            <a:pPr algn="r"/>
            <a:r>
              <a:rPr lang="de-DE" sz="1400" dirty="0"/>
              <a:t>Bilder: https://www.computerhilfen.de/info/raspberry-pi-gpio-anschluss-belegung-der-pins.html</a:t>
            </a:r>
          </a:p>
          <a:p>
            <a:pPr algn="r"/>
            <a:r>
              <a:rPr lang="de-DE" sz="1400" dirty="0"/>
              <a:t>            conrad.de/de/ir-emitter-940-nm-50-3-mm-radial-bedrahtet-kingbright-l-934f3c-154394.html</a:t>
            </a:r>
          </a:p>
          <a:p>
            <a:pPr algn="r"/>
            <a:endParaRPr lang="de-DE" sz="1400" dirty="0"/>
          </a:p>
        </p:txBody>
      </p:sp>
      <p:pic>
        <p:nvPicPr>
          <p:cNvPr id="10" name="Grafik 9" descr="Ein Bild, das Wasser, drinnen enthält.&#10;&#10;Mit sehr hoher Zuverlässigkeit generierte Beschreibung">
            <a:extLst>
              <a:ext uri="{FF2B5EF4-FFF2-40B4-BE49-F238E27FC236}">
                <a16:creationId xmlns="" xmlns:a16="http://schemas.microsoft.com/office/drawing/2014/main" id="{21C0D65B-5A97-4196-B30C-C8923E877821}"/>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5400000">
            <a:off x="66589" y="1680115"/>
            <a:ext cx="3962399" cy="891540"/>
          </a:xfrm>
          <a:prstGeom prst="rect">
            <a:avLst/>
          </a:prstGeom>
        </p:spPr>
      </p:pic>
      <p:sp>
        <p:nvSpPr>
          <p:cNvPr id="12" name="Freihandform: Form 11">
            <a:extLst>
              <a:ext uri="{FF2B5EF4-FFF2-40B4-BE49-F238E27FC236}">
                <a16:creationId xmlns="" xmlns:a16="http://schemas.microsoft.com/office/drawing/2014/main" id="{1A2F2CA0-8C56-4114-BB64-552FF15D033E}"/>
              </a:ext>
            </a:extLst>
          </p:cNvPr>
          <p:cNvSpPr/>
          <p:nvPr/>
        </p:nvSpPr>
        <p:spPr>
          <a:xfrm>
            <a:off x="2201662" y="2892323"/>
            <a:ext cx="3151573" cy="1127464"/>
          </a:xfrm>
          <a:custGeom>
            <a:avLst/>
            <a:gdLst>
              <a:gd name="connsiteX0" fmla="*/ 0 w 3124940"/>
              <a:gd name="connsiteY0" fmla="*/ 1713390 h 1713390"/>
              <a:gd name="connsiteX1" fmla="*/ 1695635 w 3124940"/>
              <a:gd name="connsiteY1" fmla="*/ 328473 h 1713390"/>
              <a:gd name="connsiteX2" fmla="*/ 3124940 w 3124940"/>
              <a:gd name="connsiteY2" fmla="*/ 0 h 1713390"/>
            </a:gdLst>
            <a:ahLst/>
            <a:cxnLst>
              <a:cxn ang="0">
                <a:pos x="connsiteX0" y="connsiteY0"/>
              </a:cxn>
              <a:cxn ang="0">
                <a:pos x="connsiteX1" y="connsiteY1"/>
              </a:cxn>
              <a:cxn ang="0">
                <a:pos x="connsiteX2" y="connsiteY2"/>
              </a:cxn>
            </a:cxnLst>
            <a:rect l="l" t="t" r="r" b="b"/>
            <a:pathLst>
              <a:path w="3124940" h="1713390">
                <a:moveTo>
                  <a:pt x="0" y="1713390"/>
                </a:moveTo>
                <a:cubicBezTo>
                  <a:pt x="587406" y="1163714"/>
                  <a:pt x="1174812" y="614038"/>
                  <a:pt x="1695635" y="328473"/>
                </a:cubicBezTo>
                <a:cubicBezTo>
                  <a:pt x="2216458" y="42908"/>
                  <a:pt x="2929631" y="26633"/>
                  <a:pt x="3124940"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5" name="Freihandform: Form 14">
            <a:extLst>
              <a:ext uri="{FF2B5EF4-FFF2-40B4-BE49-F238E27FC236}">
                <a16:creationId xmlns="" xmlns:a16="http://schemas.microsoft.com/office/drawing/2014/main" id="{9ADF5A44-473D-46C0-A6B1-34A859856491}"/>
              </a:ext>
            </a:extLst>
          </p:cNvPr>
          <p:cNvSpPr/>
          <p:nvPr/>
        </p:nvSpPr>
        <p:spPr>
          <a:xfrm>
            <a:off x="1828800" y="3069877"/>
            <a:ext cx="3524435" cy="1626340"/>
          </a:xfrm>
          <a:custGeom>
            <a:avLst/>
            <a:gdLst>
              <a:gd name="connsiteX0" fmla="*/ 0 w 3790765"/>
              <a:gd name="connsiteY0" fmla="*/ 967666 h 1626340"/>
              <a:gd name="connsiteX1" fmla="*/ 852256 w 3790765"/>
              <a:gd name="connsiteY1" fmla="*/ 1589103 h 1626340"/>
              <a:gd name="connsiteX2" fmla="*/ 3790765 w 3790765"/>
              <a:gd name="connsiteY2" fmla="*/ 0 h 1626340"/>
            </a:gdLst>
            <a:ahLst/>
            <a:cxnLst>
              <a:cxn ang="0">
                <a:pos x="connsiteX0" y="connsiteY0"/>
              </a:cxn>
              <a:cxn ang="0">
                <a:pos x="connsiteX1" y="connsiteY1"/>
              </a:cxn>
              <a:cxn ang="0">
                <a:pos x="connsiteX2" y="connsiteY2"/>
              </a:cxn>
            </a:cxnLst>
            <a:rect l="l" t="t" r="r" b="b"/>
            <a:pathLst>
              <a:path w="3790765" h="1626340">
                <a:moveTo>
                  <a:pt x="0" y="967666"/>
                </a:moveTo>
                <a:cubicBezTo>
                  <a:pt x="110231" y="1359023"/>
                  <a:pt x="220462" y="1750381"/>
                  <a:pt x="852256" y="1589103"/>
                </a:cubicBezTo>
                <a:cubicBezTo>
                  <a:pt x="1484050" y="1427825"/>
                  <a:pt x="2637407" y="713912"/>
                  <a:pt x="3790765" y="0"/>
                </a:cubicBezTo>
              </a:path>
            </a:pathLst>
          </a:custGeom>
        </p:spPr>
        <p:style>
          <a:lnRef idx="2">
            <a:schemeClr val="dk1"/>
          </a:lnRef>
          <a:fillRef idx="0">
            <a:schemeClr val="dk1"/>
          </a:fillRef>
          <a:effectRef idx="1">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n w="0"/>
              <a:solidFill>
                <a:schemeClr val="tx1"/>
              </a:solidFill>
              <a:effectLst>
                <a:outerShdw blurRad="38100" dist="19050" dir="2700000" algn="tl" rotWithShape="0">
                  <a:schemeClr val="dk1">
                    <a:alpha val="40000"/>
                  </a:schemeClr>
                </a:outerShdw>
              </a:effectLst>
            </a:endParaRPr>
          </a:p>
        </p:txBody>
      </p:sp>
      <p:sp>
        <p:nvSpPr>
          <p:cNvPr id="16" name="Rechteck 15">
            <a:extLst>
              <a:ext uri="{FF2B5EF4-FFF2-40B4-BE49-F238E27FC236}">
                <a16:creationId xmlns="" xmlns:a16="http://schemas.microsoft.com/office/drawing/2014/main" id="{A979B4AE-17DC-445C-9756-D85E9F03C9C4}"/>
              </a:ext>
            </a:extLst>
          </p:cNvPr>
          <p:cNvSpPr/>
          <p:nvPr/>
        </p:nvSpPr>
        <p:spPr>
          <a:xfrm rot="19824476">
            <a:off x="2658329" y="4197580"/>
            <a:ext cx="1207363" cy="3107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R1</a:t>
            </a:r>
          </a:p>
        </p:txBody>
      </p:sp>
    </p:spTree>
    <p:extLst>
      <p:ext uri="{BB962C8B-B14F-4D97-AF65-F5344CB8AC3E}">
        <p14:creationId xmlns:p14="http://schemas.microsoft.com/office/powerpoint/2010/main" val="1007165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249D7BE4-3100-40E2-BE66-F011FE535E53}"/>
              </a:ext>
            </a:extLst>
          </p:cNvPr>
          <p:cNvSpPr>
            <a:spLocks noGrp="1"/>
          </p:cNvSpPr>
          <p:nvPr>
            <p:ph type="title"/>
          </p:nvPr>
        </p:nvSpPr>
        <p:spPr>
          <a:xfrm>
            <a:off x="982134" y="457201"/>
            <a:ext cx="4492692" cy="1981200"/>
          </a:xfrm>
        </p:spPr>
        <p:txBody>
          <a:bodyPr/>
          <a:lstStyle/>
          <a:p>
            <a:r>
              <a:rPr lang="de-DE" dirty="0"/>
              <a:t>LED geschaltet</a:t>
            </a:r>
          </a:p>
        </p:txBody>
      </p:sp>
      <p:sp>
        <p:nvSpPr>
          <p:cNvPr id="3" name="Inhaltsplatzhalter 2">
            <a:extLst>
              <a:ext uri="{FF2B5EF4-FFF2-40B4-BE49-F238E27FC236}">
                <a16:creationId xmlns="" xmlns:a16="http://schemas.microsoft.com/office/drawing/2014/main" id="{578D7298-F3FA-45D8-A976-FA36AF89CBF8}"/>
              </a:ext>
            </a:extLst>
          </p:cNvPr>
          <p:cNvSpPr>
            <a:spLocks noGrp="1"/>
          </p:cNvSpPr>
          <p:nvPr>
            <p:ph idx="1"/>
          </p:nvPr>
        </p:nvSpPr>
        <p:spPr/>
        <p:txBody>
          <a:bodyPr/>
          <a:lstStyle/>
          <a:p>
            <a:r>
              <a:rPr lang="de-DE" dirty="0"/>
              <a:t>Nur mit Raspbian</a:t>
            </a:r>
            <a:r>
              <a:rPr lang="de-DE" dirty="0">
                <a:sym typeface="Wingdings" panose="05000000000000000000" pitchFamily="2" charset="2"/>
              </a:rPr>
              <a:t> möglich</a:t>
            </a:r>
            <a:r>
              <a:rPr lang="de-DE" dirty="0"/>
              <a:t>, </a:t>
            </a:r>
            <a:br>
              <a:rPr lang="de-DE" dirty="0"/>
            </a:br>
            <a:r>
              <a:rPr lang="de-DE" dirty="0"/>
              <a:t>nicht mit </a:t>
            </a:r>
            <a:r>
              <a:rPr lang="de-DE" dirty="0" err="1">
                <a:sym typeface="Wingdings" panose="05000000000000000000" pitchFamily="2" charset="2"/>
              </a:rPr>
              <a:t>motioneyeOS</a:t>
            </a:r>
            <a:endParaRPr lang="de-DE" dirty="0"/>
          </a:p>
          <a:p>
            <a:r>
              <a:rPr lang="de-DE" dirty="0"/>
              <a:t>Mit GPIO, </a:t>
            </a:r>
            <a:r>
              <a:rPr lang="de-DE" dirty="0" err="1"/>
              <a:t>python</a:t>
            </a:r>
            <a:r>
              <a:rPr lang="de-DE" dirty="0"/>
              <a:t> und</a:t>
            </a:r>
            <a:br>
              <a:rPr lang="de-DE" dirty="0"/>
            </a:br>
            <a:r>
              <a:rPr lang="de-DE" dirty="0" err="1"/>
              <a:t>crontab</a:t>
            </a:r>
            <a:endParaRPr lang="de-DE" dirty="0"/>
          </a:p>
          <a:p>
            <a:endParaRPr lang="de-DE" dirty="0"/>
          </a:p>
          <a:p>
            <a:r>
              <a:rPr lang="de-DE" dirty="0"/>
              <a:t>Skript auf </a:t>
            </a:r>
            <a:r>
              <a:rPr lang="de-DE" dirty="0" err="1"/>
              <a:t>github</a:t>
            </a:r>
            <a:endParaRPr lang="de-DE" dirty="0"/>
          </a:p>
        </p:txBody>
      </p:sp>
      <p:pic>
        <p:nvPicPr>
          <p:cNvPr id="6" name="Grafik 5">
            <a:extLst>
              <a:ext uri="{FF2B5EF4-FFF2-40B4-BE49-F238E27FC236}">
                <a16:creationId xmlns="" xmlns:a16="http://schemas.microsoft.com/office/drawing/2014/main" id="{E80AD62A-B263-438F-8ADB-5BC4AD377287}"/>
              </a:ext>
            </a:extLst>
          </p:cNvPr>
          <p:cNvPicPr>
            <a:picLocks noChangeAspect="1"/>
          </p:cNvPicPr>
          <p:nvPr/>
        </p:nvPicPr>
        <p:blipFill rotWithShape="1">
          <a:blip r:embed="rId3"/>
          <a:srcRect r="43621" b="36898"/>
          <a:stretch/>
        </p:blipFill>
        <p:spPr>
          <a:xfrm>
            <a:off x="4646070" y="3982316"/>
            <a:ext cx="4393035" cy="2765725"/>
          </a:xfrm>
          <a:prstGeom prst="rect">
            <a:avLst/>
          </a:prstGeom>
        </p:spPr>
      </p:pic>
      <p:pic>
        <p:nvPicPr>
          <p:cNvPr id="8" name="Grafik 7">
            <a:extLst>
              <a:ext uri="{FF2B5EF4-FFF2-40B4-BE49-F238E27FC236}">
                <a16:creationId xmlns="" xmlns:a16="http://schemas.microsoft.com/office/drawing/2014/main" id="{1788752F-1CD5-4E38-B29D-AD2F1F2B8D08}"/>
              </a:ext>
            </a:extLst>
          </p:cNvPr>
          <p:cNvPicPr>
            <a:picLocks noChangeAspect="1"/>
          </p:cNvPicPr>
          <p:nvPr/>
        </p:nvPicPr>
        <p:blipFill>
          <a:blip r:embed="rId4"/>
          <a:stretch>
            <a:fillRect/>
          </a:stretch>
        </p:blipFill>
        <p:spPr>
          <a:xfrm>
            <a:off x="5324355" y="312518"/>
            <a:ext cx="3714750" cy="3219450"/>
          </a:xfrm>
          <a:prstGeom prst="rect">
            <a:avLst/>
          </a:prstGeom>
        </p:spPr>
      </p:pic>
    </p:spTree>
    <p:extLst>
      <p:ext uri="{BB962C8B-B14F-4D97-AF65-F5344CB8AC3E}">
        <p14:creationId xmlns:p14="http://schemas.microsoft.com/office/powerpoint/2010/main" val="1292294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CB177CD5-54CA-4D8C-8CBF-7422FE09B3BE}"/>
              </a:ext>
            </a:extLst>
          </p:cNvPr>
          <p:cNvSpPr>
            <a:spLocks noGrp="1"/>
          </p:cNvSpPr>
          <p:nvPr>
            <p:ph type="title"/>
          </p:nvPr>
        </p:nvSpPr>
        <p:spPr>
          <a:xfrm>
            <a:off x="982133" y="457201"/>
            <a:ext cx="6518262" cy="966485"/>
          </a:xfrm>
        </p:spPr>
        <p:txBody>
          <a:bodyPr/>
          <a:lstStyle/>
          <a:p>
            <a:r>
              <a:rPr lang="de-DE" dirty="0"/>
              <a:t>Medizin und Pflege</a:t>
            </a:r>
          </a:p>
        </p:txBody>
      </p:sp>
      <p:pic>
        <p:nvPicPr>
          <p:cNvPr id="3" name="Grafik 2">
            <a:extLst>
              <a:ext uri="{FF2B5EF4-FFF2-40B4-BE49-F238E27FC236}">
                <a16:creationId xmlns="" xmlns:a16="http://schemas.microsoft.com/office/drawing/2014/main" id="{BE93F23D-D7A7-436F-8C6C-68BC3E816C27}"/>
              </a:ext>
            </a:extLst>
          </p:cNvPr>
          <p:cNvPicPr>
            <a:picLocks noChangeAspect="1"/>
          </p:cNvPicPr>
          <p:nvPr/>
        </p:nvPicPr>
        <p:blipFill rotWithShape="1">
          <a:blip r:embed="rId2"/>
          <a:srcRect l="4657" b="12440"/>
          <a:stretch/>
        </p:blipFill>
        <p:spPr>
          <a:xfrm>
            <a:off x="5439846" y="1782501"/>
            <a:ext cx="3596230" cy="4953965"/>
          </a:xfrm>
          <a:prstGeom prst="rect">
            <a:avLst/>
          </a:prstGeom>
        </p:spPr>
      </p:pic>
      <p:pic>
        <p:nvPicPr>
          <p:cNvPr id="9" name="Grafik 8">
            <a:extLst>
              <a:ext uri="{FF2B5EF4-FFF2-40B4-BE49-F238E27FC236}">
                <a16:creationId xmlns="" xmlns:a16="http://schemas.microsoft.com/office/drawing/2014/main" id="{D6E29C6E-D5BB-426B-A4C3-B426CCA05651}"/>
              </a:ext>
            </a:extLst>
          </p:cNvPr>
          <p:cNvPicPr>
            <a:picLocks noChangeAspect="1"/>
          </p:cNvPicPr>
          <p:nvPr/>
        </p:nvPicPr>
        <p:blipFill rotWithShape="1">
          <a:blip r:embed="rId3"/>
          <a:srcRect r="16804" b="12514"/>
          <a:stretch/>
        </p:blipFill>
        <p:spPr>
          <a:xfrm>
            <a:off x="1414401" y="3115709"/>
            <a:ext cx="3921242" cy="2915758"/>
          </a:xfrm>
          <a:prstGeom prst="rect">
            <a:avLst/>
          </a:prstGeom>
        </p:spPr>
      </p:pic>
      <p:sp>
        <p:nvSpPr>
          <p:cNvPr id="10" name="Inhaltsplatzhalter 2">
            <a:extLst>
              <a:ext uri="{FF2B5EF4-FFF2-40B4-BE49-F238E27FC236}">
                <a16:creationId xmlns="" xmlns:a16="http://schemas.microsoft.com/office/drawing/2014/main" id="{36D4F6EE-5D3B-4BAB-A571-E6FB1A8F163F}"/>
              </a:ext>
            </a:extLst>
          </p:cNvPr>
          <p:cNvSpPr>
            <a:spLocks noGrp="1"/>
          </p:cNvSpPr>
          <p:nvPr>
            <p:ph idx="1"/>
          </p:nvPr>
        </p:nvSpPr>
        <p:spPr>
          <a:xfrm>
            <a:off x="842060" y="1319514"/>
            <a:ext cx="4794525" cy="1879823"/>
          </a:xfrm>
        </p:spPr>
        <p:txBody>
          <a:bodyPr/>
          <a:lstStyle/>
          <a:p>
            <a:r>
              <a:rPr lang="de-DE" dirty="0"/>
              <a:t>Bewegungsüberwachung bei Dementen mit Weglauftendenz oder zur Sturzerkennung</a:t>
            </a:r>
          </a:p>
        </p:txBody>
      </p:sp>
      <p:sp>
        <p:nvSpPr>
          <p:cNvPr id="6" name="Rechteck 5">
            <a:extLst>
              <a:ext uri="{FF2B5EF4-FFF2-40B4-BE49-F238E27FC236}">
                <a16:creationId xmlns="" xmlns:a16="http://schemas.microsoft.com/office/drawing/2014/main" id="{D9B2758E-18F6-4B6B-A3CC-7B6FA9109A23}"/>
              </a:ext>
            </a:extLst>
          </p:cNvPr>
          <p:cNvSpPr/>
          <p:nvPr/>
        </p:nvSpPr>
        <p:spPr>
          <a:xfrm>
            <a:off x="1357734" y="6031467"/>
            <a:ext cx="3977909" cy="738664"/>
          </a:xfrm>
          <a:prstGeom prst="rect">
            <a:avLst/>
          </a:prstGeom>
        </p:spPr>
        <p:txBody>
          <a:bodyPr wrap="square">
            <a:spAutoFit/>
          </a:bodyPr>
          <a:lstStyle/>
          <a:p>
            <a:pPr algn="r"/>
            <a:r>
              <a:rPr lang="de-DE" sz="1400" dirty="0"/>
              <a:t>Bilder: http://www.lwl.org/LWL/Soziales/</a:t>
            </a:r>
            <a:br>
              <a:rPr lang="de-DE" sz="1400" dirty="0"/>
            </a:br>
            <a:r>
              <a:rPr lang="de-DE" sz="1400" dirty="0"/>
              <a:t>Richtung-Inklusion/gesundheit</a:t>
            </a:r>
          </a:p>
          <a:p>
            <a:pPr algn="r"/>
            <a:r>
              <a:rPr lang="de-DE" sz="1400" dirty="0"/>
              <a:t>pflege-today.de/die-folgen-eines-sturzes</a:t>
            </a:r>
          </a:p>
        </p:txBody>
      </p:sp>
    </p:spTree>
    <p:extLst>
      <p:ext uri="{BB962C8B-B14F-4D97-AF65-F5344CB8AC3E}">
        <p14:creationId xmlns:p14="http://schemas.microsoft.com/office/powerpoint/2010/main" val="1075687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415599A-A489-4295-A96F-1B58FFFA228C}"/>
              </a:ext>
            </a:extLst>
          </p:cNvPr>
          <p:cNvSpPr>
            <a:spLocks noGrp="1"/>
          </p:cNvSpPr>
          <p:nvPr>
            <p:ph type="title"/>
          </p:nvPr>
        </p:nvSpPr>
        <p:spPr/>
        <p:txBody>
          <a:bodyPr/>
          <a:lstStyle/>
          <a:p>
            <a:r>
              <a:rPr lang="de-DE" dirty="0"/>
              <a:t>Bewegungsüberwachung</a:t>
            </a:r>
          </a:p>
        </p:txBody>
      </p:sp>
      <p:sp>
        <p:nvSpPr>
          <p:cNvPr id="3" name="Inhaltsplatzhalter 2">
            <a:extLst>
              <a:ext uri="{FF2B5EF4-FFF2-40B4-BE49-F238E27FC236}">
                <a16:creationId xmlns="" xmlns:a16="http://schemas.microsoft.com/office/drawing/2014/main" id="{1583CCEC-D1F5-41A3-A61F-7A2DC477F1CF}"/>
              </a:ext>
            </a:extLst>
          </p:cNvPr>
          <p:cNvSpPr>
            <a:spLocks noGrp="1"/>
          </p:cNvSpPr>
          <p:nvPr>
            <p:ph idx="1"/>
          </p:nvPr>
        </p:nvSpPr>
        <p:spPr>
          <a:xfrm>
            <a:off x="982133" y="2025570"/>
            <a:ext cx="7704667" cy="3831220"/>
          </a:xfrm>
        </p:spPr>
        <p:txBody>
          <a:bodyPr/>
          <a:lstStyle/>
          <a:p>
            <a:r>
              <a:rPr lang="de-DE" dirty="0"/>
              <a:t>Meldung von Stillstand</a:t>
            </a:r>
            <a:br>
              <a:rPr lang="de-DE" dirty="0"/>
            </a:br>
            <a:r>
              <a:rPr lang="de-DE" dirty="0"/>
              <a:t>in der Produktion</a:t>
            </a:r>
          </a:p>
          <a:p>
            <a:endParaRPr lang="de-DE" dirty="0"/>
          </a:p>
          <a:p>
            <a:endParaRPr lang="de-DE" dirty="0"/>
          </a:p>
          <a:p>
            <a:endParaRPr lang="de-DE" dirty="0"/>
          </a:p>
          <a:p>
            <a:r>
              <a:rPr lang="de-DE" dirty="0"/>
              <a:t>Meldung unautorisierter </a:t>
            </a:r>
            <a:br>
              <a:rPr lang="de-DE" dirty="0"/>
            </a:br>
            <a:r>
              <a:rPr lang="de-DE" dirty="0"/>
              <a:t>Bewegung</a:t>
            </a:r>
          </a:p>
        </p:txBody>
      </p:sp>
      <p:pic>
        <p:nvPicPr>
          <p:cNvPr id="7" name="Grafik 6">
            <a:extLst>
              <a:ext uri="{FF2B5EF4-FFF2-40B4-BE49-F238E27FC236}">
                <a16:creationId xmlns="" xmlns:a16="http://schemas.microsoft.com/office/drawing/2014/main" id="{E9474C81-1623-4E2C-B19B-00F003FF5B7D}"/>
              </a:ext>
            </a:extLst>
          </p:cNvPr>
          <p:cNvPicPr>
            <a:picLocks noChangeAspect="1"/>
          </p:cNvPicPr>
          <p:nvPr/>
        </p:nvPicPr>
        <p:blipFill>
          <a:blip r:embed="rId3"/>
          <a:stretch>
            <a:fillRect/>
          </a:stretch>
        </p:blipFill>
        <p:spPr>
          <a:xfrm>
            <a:off x="5062023" y="1828800"/>
            <a:ext cx="3885700" cy="2958719"/>
          </a:xfrm>
          <a:prstGeom prst="rect">
            <a:avLst/>
          </a:prstGeom>
        </p:spPr>
      </p:pic>
      <p:sp>
        <p:nvSpPr>
          <p:cNvPr id="8" name="Rechteck 7">
            <a:extLst>
              <a:ext uri="{FF2B5EF4-FFF2-40B4-BE49-F238E27FC236}">
                <a16:creationId xmlns="" xmlns:a16="http://schemas.microsoft.com/office/drawing/2014/main" id="{31CEC5D5-9CDD-424B-87F3-E1D4D70D505C}"/>
              </a:ext>
            </a:extLst>
          </p:cNvPr>
          <p:cNvSpPr/>
          <p:nvPr/>
        </p:nvSpPr>
        <p:spPr>
          <a:xfrm>
            <a:off x="3433707" y="3244334"/>
            <a:ext cx="184731" cy="369332"/>
          </a:xfrm>
          <a:prstGeom prst="rect">
            <a:avLst/>
          </a:prstGeom>
        </p:spPr>
        <p:txBody>
          <a:bodyPr wrap="none">
            <a:spAutoFit/>
          </a:bodyPr>
          <a:lstStyle/>
          <a:p>
            <a:endParaRPr lang="de-DE" dirty="0"/>
          </a:p>
        </p:txBody>
      </p:sp>
      <p:sp>
        <p:nvSpPr>
          <p:cNvPr id="9" name="Rechteck 8">
            <a:extLst>
              <a:ext uri="{FF2B5EF4-FFF2-40B4-BE49-F238E27FC236}">
                <a16:creationId xmlns="" xmlns:a16="http://schemas.microsoft.com/office/drawing/2014/main" id="{3F0F189B-2E84-4746-B92B-CDCE2487FE3E}"/>
              </a:ext>
            </a:extLst>
          </p:cNvPr>
          <p:cNvSpPr/>
          <p:nvPr/>
        </p:nvSpPr>
        <p:spPr>
          <a:xfrm>
            <a:off x="2530944" y="6159118"/>
            <a:ext cx="4082112" cy="523220"/>
          </a:xfrm>
          <a:prstGeom prst="rect">
            <a:avLst/>
          </a:prstGeom>
        </p:spPr>
        <p:txBody>
          <a:bodyPr wrap="square">
            <a:spAutoFit/>
          </a:bodyPr>
          <a:lstStyle/>
          <a:p>
            <a:r>
              <a:rPr lang="de-DE" sz="1400" dirty="0"/>
              <a:t>Videos: http://gph.is/1fkCQvU, https://youtu.be/VBIlVGVabww</a:t>
            </a:r>
          </a:p>
        </p:txBody>
      </p:sp>
      <p:pic>
        <p:nvPicPr>
          <p:cNvPr id="11" name="Grafik 10">
            <a:extLst>
              <a:ext uri="{FF2B5EF4-FFF2-40B4-BE49-F238E27FC236}">
                <a16:creationId xmlns="" xmlns:a16="http://schemas.microsoft.com/office/drawing/2014/main" id="{071AB98C-04A9-4E06-8A65-E36428FCBAC3}"/>
              </a:ext>
            </a:extLst>
          </p:cNvPr>
          <p:cNvPicPr>
            <a:picLocks noChangeAspect="1"/>
          </p:cNvPicPr>
          <p:nvPr/>
        </p:nvPicPr>
        <p:blipFill>
          <a:blip r:embed="rId4"/>
          <a:stretch>
            <a:fillRect/>
          </a:stretch>
        </p:blipFill>
        <p:spPr>
          <a:xfrm>
            <a:off x="5062022" y="4489039"/>
            <a:ext cx="3885701" cy="2187895"/>
          </a:xfrm>
          <a:prstGeom prst="rect">
            <a:avLst/>
          </a:prstGeom>
        </p:spPr>
      </p:pic>
    </p:spTree>
    <p:extLst>
      <p:ext uri="{BB962C8B-B14F-4D97-AF65-F5344CB8AC3E}">
        <p14:creationId xmlns:p14="http://schemas.microsoft.com/office/powerpoint/2010/main" val="3239652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415599A-A489-4295-A96F-1B58FFFA228C}"/>
              </a:ext>
            </a:extLst>
          </p:cNvPr>
          <p:cNvSpPr>
            <a:spLocks noGrp="1"/>
          </p:cNvSpPr>
          <p:nvPr>
            <p:ph type="title"/>
          </p:nvPr>
        </p:nvSpPr>
        <p:spPr/>
        <p:txBody>
          <a:bodyPr/>
          <a:lstStyle/>
          <a:p>
            <a:r>
              <a:rPr lang="de-DE" dirty="0"/>
              <a:t>Bewegungsüberwachung</a:t>
            </a:r>
          </a:p>
        </p:txBody>
      </p:sp>
      <p:sp>
        <p:nvSpPr>
          <p:cNvPr id="3" name="Inhaltsplatzhalter 2">
            <a:extLst>
              <a:ext uri="{FF2B5EF4-FFF2-40B4-BE49-F238E27FC236}">
                <a16:creationId xmlns="" xmlns:a16="http://schemas.microsoft.com/office/drawing/2014/main" id="{1583CCEC-D1F5-41A3-A61F-7A2DC477F1CF}"/>
              </a:ext>
            </a:extLst>
          </p:cNvPr>
          <p:cNvSpPr>
            <a:spLocks noGrp="1"/>
          </p:cNvSpPr>
          <p:nvPr>
            <p:ph idx="1"/>
          </p:nvPr>
        </p:nvSpPr>
        <p:spPr>
          <a:xfrm>
            <a:off x="982133" y="2025570"/>
            <a:ext cx="7704667" cy="1689903"/>
          </a:xfrm>
        </p:spPr>
        <p:txBody>
          <a:bodyPr/>
          <a:lstStyle/>
          <a:p>
            <a:r>
              <a:rPr lang="de-DE" dirty="0"/>
              <a:t>Meldung unautorisierter Bewegung</a:t>
            </a:r>
          </a:p>
          <a:p>
            <a:r>
              <a:rPr lang="de-DE" dirty="0"/>
              <a:t>Zeitsteuerung von Motion</a:t>
            </a:r>
          </a:p>
        </p:txBody>
      </p:sp>
      <p:sp>
        <p:nvSpPr>
          <p:cNvPr id="8" name="Rechteck 7">
            <a:extLst>
              <a:ext uri="{FF2B5EF4-FFF2-40B4-BE49-F238E27FC236}">
                <a16:creationId xmlns="" xmlns:a16="http://schemas.microsoft.com/office/drawing/2014/main" id="{31CEC5D5-9CDD-424B-87F3-E1D4D70D505C}"/>
              </a:ext>
            </a:extLst>
          </p:cNvPr>
          <p:cNvSpPr/>
          <p:nvPr/>
        </p:nvSpPr>
        <p:spPr>
          <a:xfrm>
            <a:off x="3433707" y="3244334"/>
            <a:ext cx="184731" cy="369332"/>
          </a:xfrm>
          <a:prstGeom prst="rect">
            <a:avLst/>
          </a:prstGeom>
        </p:spPr>
        <p:txBody>
          <a:bodyPr wrap="none">
            <a:spAutoFit/>
          </a:bodyPr>
          <a:lstStyle/>
          <a:p>
            <a:endParaRPr lang="de-DE" dirty="0"/>
          </a:p>
        </p:txBody>
      </p:sp>
      <p:sp>
        <p:nvSpPr>
          <p:cNvPr id="9" name="Rechteck 8">
            <a:extLst>
              <a:ext uri="{FF2B5EF4-FFF2-40B4-BE49-F238E27FC236}">
                <a16:creationId xmlns="" xmlns:a16="http://schemas.microsoft.com/office/drawing/2014/main" id="{3F0F189B-2E84-4746-B92B-CDCE2487FE3E}"/>
              </a:ext>
            </a:extLst>
          </p:cNvPr>
          <p:cNvSpPr/>
          <p:nvPr/>
        </p:nvSpPr>
        <p:spPr>
          <a:xfrm>
            <a:off x="2040923" y="6400799"/>
            <a:ext cx="4082112" cy="307777"/>
          </a:xfrm>
          <a:prstGeom prst="rect">
            <a:avLst/>
          </a:prstGeom>
        </p:spPr>
        <p:txBody>
          <a:bodyPr wrap="square">
            <a:spAutoFit/>
          </a:bodyPr>
          <a:lstStyle/>
          <a:p>
            <a:r>
              <a:rPr lang="de-DE" sz="1400" dirty="0"/>
              <a:t>Video: https://youtu.be/VBIlVGVabww</a:t>
            </a:r>
          </a:p>
        </p:txBody>
      </p:sp>
      <p:pic>
        <p:nvPicPr>
          <p:cNvPr id="11" name="Grafik 10">
            <a:extLst>
              <a:ext uri="{FF2B5EF4-FFF2-40B4-BE49-F238E27FC236}">
                <a16:creationId xmlns="" xmlns:a16="http://schemas.microsoft.com/office/drawing/2014/main" id="{071AB98C-04A9-4E06-8A65-E36428FCBAC3}"/>
              </a:ext>
            </a:extLst>
          </p:cNvPr>
          <p:cNvPicPr>
            <a:picLocks noChangeAspect="1"/>
          </p:cNvPicPr>
          <p:nvPr/>
        </p:nvPicPr>
        <p:blipFill>
          <a:blip r:embed="rId2"/>
          <a:stretch>
            <a:fillRect/>
          </a:stretch>
        </p:blipFill>
        <p:spPr>
          <a:xfrm>
            <a:off x="5062022" y="4489039"/>
            <a:ext cx="3885701" cy="2187895"/>
          </a:xfrm>
          <a:prstGeom prst="rect">
            <a:avLst/>
          </a:prstGeom>
        </p:spPr>
      </p:pic>
      <p:pic>
        <p:nvPicPr>
          <p:cNvPr id="4" name="Grafik 3">
            <a:extLst>
              <a:ext uri="{FF2B5EF4-FFF2-40B4-BE49-F238E27FC236}">
                <a16:creationId xmlns="" xmlns:a16="http://schemas.microsoft.com/office/drawing/2014/main" id="{B87518C2-8D3E-49BC-B412-91C15B57433A}"/>
              </a:ext>
            </a:extLst>
          </p:cNvPr>
          <p:cNvPicPr>
            <a:picLocks noChangeAspect="1"/>
          </p:cNvPicPr>
          <p:nvPr/>
        </p:nvPicPr>
        <p:blipFill rotWithShape="1">
          <a:blip r:embed="rId3"/>
          <a:srcRect l="22620"/>
          <a:stretch/>
        </p:blipFill>
        <p:spPr>
          <a:xfrm>
            <a:off x="979911" y="3525843"/>
            <a:ext cx="4082112" cy="2348542"/>
          </a:xfrm>
          <a:prstGeom prst="rect">
            <a:avLst/>
          </a:prstGeom>
        </p:spPr>
      </p:pic>
      <p:pic>
        <p:nvPicPr>
          <p:cNvPr id="10" name="Grafik 9">
            <a:extLst>
              <a:ext uri="{FF2B5EF4-FFF2-40B4-BE49-F238E27FC236}">
                <a16:creationId xmlns="" xmlns:a16="http://schemas.microsoft.com/office/drawing/2014/main" id="{2F3591E1-EDBD-417D-BAA0-FEF21093F5F4}"/>
              </a:ext>
            </a:extLst>
          </p:cNvPr>
          <p:cNvPicPr>
            <a:picLocks noChangeAspect="1"/>
          </p:cNvPicPr>
          <p:nvPr/>
        </p:nvPicPr>
        <p:blipFill rotWithShape="1">
          <a:blip r:embed="rId3"/>
          <a:srcRect r="89174" b="82422"/>
          <a:stretch/>
        </p:blipFill>
        <p:spPr>
          <a:xfrm>
            <a:off x="979911" y="3525843"/>
            <a:ext cx="571097" cy="412831"/>
          </a:xfrm>
          <a:prstGeom prst="rect">
            <a:avLst/>
          </a:prstGeom>
        </p:spPr>
      </p:pic>
    </p:spTree>
    <p:extLst>
      <p:ext uri="{BB962C8B-B14F-4D97-AF65-F5344CB8AC3E}">
        <p14:creationId xmlns:p14="http://schemas.microsoft.com/office/powerpoint/2010/main" val="3040520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53AFA258-48B4-415E-8213-6C2A8A883C96}"/>
              </a:ext>
            </a:extLst>
          </p:cNvPr>
          <p:cNvSpPr>
            <a:spLocks noGrp="1"/>
          </p:cNvSpPr>
          <p:nvPr>
            <p:ph type="title"/>
          </p:nvPr>
        </p:nvSpPr>
        <p:spPr/>
        <p:txBody>
          <a:bodyPr/>
          <a:lstStyle/>
          <a:p>
            <a:r>
              <a:rPr lang="de-DE" dirty="0"/>
              <a:t>Bewegungsüberwachung</a:t>
            </a:r>
          </a:p>
        </p:txBody>
      </p:sp>
      <p:pic>
        <p:nvPicPr>
          <p:cNvPr id="2" name="Grafik 1">
            <a:extLst>
              <a:ext uri="{FF2B5EF4-FFF2-40B4-BE49-F238E27FC236}">
                <a16:creationId xmlns="" xmlns:a16="http://schemas.microsoft.com/office/drawing/2014/main" id="{80FD5AFA-1A8C-4C81-8522-4388289801EB}"/>
              </a:ext>
            </a:extLst>
          </p:cNvPr>
          <p:cNvPicPr>
            <a:picLocks noChangeAspect="1"/>
          </p:cNvPicPr>
          <p:nvPr/>
        </p:nvPicPr>
        <p:blipFill rotWithShape="1">
          <a:blip r:embed="rId3"/>
          <a:srcRect b="10359"/>
          <a:stretch/>
        </p:blipFill>
        <p:spPr>
          <a:xfrm>
            <a:off x="2445809" y="1917633"/>
            <a:ext cx="5824436" cy="4655696"/>
          </a:xfrm>
          <a:prstGeom prst="rect">
            <a:avLst/>
          </a:prstGeom>
        </p:spPr>
      </p:pic>
    </p:spTree>
    <p:extLst>
      <p:ext uri="{BB962C8B-B14F-4D97-AF65-F5344CB8AC3E}">
        <p14:creationId xmlns:p14="http://schemas.microsoft.com/office/powerpoint/2010/main" val="4254421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3FBC9AF2-291C-4534-AD23-B919ED6F4D29}"/>
              </a:ext>
            </a:extLst>
          </p:cNvPr>
          <p:cNvSpPr>
            <a:spLocks noGrp="1"/>
          </p:cNvSpPr>
          <p:nvPr>
            <p:ph type="title"/>
          </p:nvPr>
        </p:nvSpPr>
        <p:spPr/>
        <p:txBody>
          <a:bodyPr/>
          <a:lstStyle/>
          <a:p>
            <a:r>
              <a:rPr lang="de-DE" dirty="0" smtClean="0"/>
              <a:t>Amateur vs. Professionell</a:t>
            </a:r>
            <a:endParaRPr lang="de-DE" dirty="0"/>
          </a:p>
        </p:txBody>
      </p:sp>
      <p:graphicFrame>
        <p:nvGraphicFramePr>
          <p:cNvPr id="2" name="Inhaltsplatzhalter 1"/>
          <p:cNvGraphicFramePr>
            <a:graphicFrameLocks noGrp="1"/>
          </p:cNvGraphicFramePr>
          <p:nvPr>
            <p:ph idx="1"/>
            <p:extLst>
              <p:ext uri="{D42A27DB-BD31-4B8C-83A1-F6EECF244321}">
                <p14:modId xmlns:p14="http://schemas.microsoft.com/office/powerpoint/2010/main" val="3611154723"/>
              </p:ext>
            </p:extLst>
          </p:nvPr>
        </p:nvGraphicFramePr>
        <p:xfrm>
          <a:off x="601663" y="1854200"/>
          <a:ext cx="8262937" cy="4559300"/>
        </p:xfrm>
        <a:graphic>
          <a:graphicData uri="http://schemas.openxmlformats.org/drawingml/2006/table">
            <a:tbl>
              <a:tblPr firstRow="1" bandRow="1">
                <a:tableStyleId>{5C22544A-7EE6-4342-B048-85BDC9FD1C3A}</a:tableStyleId>
              </a:tblPr>
              <a:tblGrid>
                <a:gridCol w="1658937"/>
                <a:gridCol w="3302000"/>
                <a:gridCol w="3302000"/>
              </a:tblGrid>
              <a:tr h="643655">
                <a:tc>
                  <a:txBody>
                    <a:bodyPr/>
                    <a:lstStyle/>
                    <a:p>
                      <a:endParaRPr lang="de-DE" dirty="0"/>
                    </a:p>
                  </a:txBody>
                  <a:tcPr/>
                </a:tc>
                <a:tc>
                  <a:txBody>
                    <a:bodyPr/>
                    <a:lstStyle/>
                    <a:p>
                      <a:r>
                        <a:rPr lang="de-DE" dirty="0" smtClean="0"/>
                        <a:t>Amateur</a:t>
                      </a:r>
                      <a:endParaRPr lang="de-DE" dirty="0"/>
                    </a:p>
                  </a:txBody>
                  <a:tcPr/>
                </a:tc>
                <a:tc>
                  <a:txBody>
                    <a:bodyPr/>
                    <a:lstStyle/>
                    <a:p>
                      <a:r>
                        <a:rPr lang="de-DE" dirty="0" smtClean="0"/>
                        <a:t>Professionell</a:t>
                      </a:r>
                      <a:endParaRPr lang="de-DE" dirty="0"/>
                    </a:p>
                  </a:txBody>
                  <a:tcPr/>
                </a:tc>
              </a:tr>
              <a:tr h="1110967">
                <a:tc>
                  <a:txBody>
                    <a:bodyPr/>
                    <a:lstStyle/>
                    <a:p>
                      <a:r>
                        <a:rPr lang="de-DE" dirty="0" smtClean="0"/>
                        <a:t>Funktionen</a:t>
                      </a:r>
                      <a:endParaRPr lang="de-DE" dirty="0"/>
                    </a:p>
                  </a:txBody>
                  <a:tcPr/>
                </a:tc>
                <a:tc>
                  <a:txBody>
                    <a:bodyPr/>
                    <a:lstStyle/>
                    <a:p>
                      <a:r>
                        <a:rPr lang="de-DE" dirty="0" smtClean="0"/>
                        <a:t>Neigungssteuerung</a:t>
                      </a:r>
                    </a:p>
                    <a:p>
                      <a:r>
                        <a:rPr lang="de-DE" dirty="0" smtClean="0"/>
                        <a:t>Eingebautes IR Licht</a:t>
                      </a:r>
                    </a:p>
                    <a:p>
                      <a:r>
                        <a:rPr lang="de-DE" dirty="0" smtClean="0"/>
                        <a:t>Bewegungssensoren</a:t>
                      </a:r>
                      <a:endParaRPr lang="de-DE" dirty="0"/>
                    </a:p>
                  </a:txBody>
                  <a:tcPr/>
                </a:tc>
                <a:tc>
                  <a:txBody>
                    <a:bodyPr/>
                    <a:lstStyle/>
                    <a:p>
                      <a:r>
                        <a:rPr lang="de-DE" dirty="0" smtClean="0"/>
                        <a:t>Besonders Stabile Konstruktion</a:t>
                      </a:r>
                    </a:p>
                    <a:p>
                      <a:endParaRPr lang="de-DE" dirty="0"/>
                    </a:p>
                  </a:txBody>
                  <a:tcPr/>
                </a:tc>
              </a:tr>
              <a:tr h="404378">
                <a:tc>
                  <a:txBody>
                    <a:bodyPr/>
                    <a:lstStyle/>
                    <a:p>
                      <a:r>
                        <a:rPr lang="de-DE" dirty="0" smtClean="0"/>
                        <a:t>Auflösung</a:t>
                      </a:r>
                      <a:endParaRPr lang="de-DE" dirty="0"/>
                    </a:p>
                  </a:txBody>
                  <a:tcPr/>
                </a:tc>
                <a:tc>
                  <a:txBody>
                    <a:bodyPr/>
                    <a:lstStyle/>
                    <a:p>
                      <a:r>
                        <a:rPr lang="de-DE" baseline="0" dirty="0" smtClean="0"/>
                        <a:t>bis </a:t>
                      </a:r>
                      <a:r>
                        <a:rPr lang="de-DE" dirty="0" smtClean="0"/>
                        <a:t>1080p</a:t>
                      </a:r>
                      <a:endParaRPr lang="de-DE" dirty="0"/>
                    </a:p>
                  </a:txBody>
                  <a:tcPr/>
                </a:tc>
                <a:tc>
                  <a:txBody>
                    <a:bodyPr/>
                    <a:lstStyle/>
                    <a:p>
                      <a:r>
                        <a:rPr lang="de-DE" dirty="0" smtClean="0"/>
                        <a:t>bis 4K</a:t>
                      </a:r>
                      <a:endParaRPr lang="de-DE" dirty="0"/>
                    </a:p>
                  </a:txBody>
                  <a:tcPr/>
                </a:tc>
              </a:tr>
              <a:tr h="1955800">
                <a:tc>
                  <a:txBody>
                    <a:bodyPr/>
                    <a:lstStyle/>
                    <a:p>
                      <a:r>
                        <a:rPr lang="de-DE" dirty="0" smtClean="0"/>
                        <a:t>Einbindung/ Konfiguration</a:t>
                      </a:r>
                      <a:endParaRPr lang="de-DE" dirty="0"/>
                    </a:p>
                  </a:txBody>
                  <a:tcPr/>
                </a:tc>
                <a:tc>
                  <a:txBody>
                    <a:bodyPr/>
                    <a:lstStyle/>
                    <a:p>
                      <a:r>
                        <a:rPr lang="de-DE" dirty="0" smtClean="0"/>
                        <a:t>Kabellose Verbindung</a:t>
                      </a:r>
                    </a:p>
                    <a:p>
                      <a:r>
                        <a:rPr lang="de-DE" dirty="0" smtClean="0"/>
                        <a:t>Eigene Apps</a:t>
                      </a:r>
                    </a:p>
                    <a:p>
                      <a:r>
                        <a:rPr lang="de-DE" dirty="0" smtClean="0"/>
                        <a:t>Meistens</a:t>
                      </a:r>
                      <a:r>
                        <a:rPr lang="de-DE" baseline="0" dirty="0" smtClean="0"/>
                        <a:t> eigenes System</a:t>
                      </a:r>
                    </a:p>
                    <a:p>
                      <a:endParaRPr lang="de-DE" dirty="0"/>
                    </a:p>
                  </a:txBody>
                  <a:tcPr/>
                </a:tc>
                <a:tc>
                  <a:txBody>
                    <a:bodyPr/>
                    <a:lstStyle/>
                    <a:p>
                      <a:r>
                        <a:rPr lang="de-DE" dirty="0" smtClean="0"/>
                        <a:t>Oft Kabelgebunden</a:t>
                      </a:r>
                      <a:endParaRPr lang="de-DE" dirty="0"/>
                    </a:p>
                  </a:txBody>
                  <a:tcPr/>
                </a:tc>
              </a:tr>
              <a:tr h="444500">
                <a:tc>
                  <a:txBody>
                    <a:bodyPr/>
                    <a:lstStyle/>
                    <a:p>
                      <a:r>
                        <a:rPr lang="de-DE" dirty="0" smtClean="0"/>
                        <a:t>Pries</a:t>
                      </a:r>
                      <a:endParaRPr lang="de-DE" dirty="0"/>
                    </a:p>
                  </a:txBody>
                  <a:tcPr/>
                </a:tc>
                <a:tc>
                  <a:txBody>
                    <a:bodyPr/>
                    <a:lstStyle/>
                    <a:p>
                      <a:r>
                        <a:rPr lang="de-DE" dirty="0" smtClean="0"/>
                        <a:t>50 -150 €</a:t>
                      </a:r>
                      <a:endParaRPr lang="de-DE" dirty="0"/>
                    </a:p>
                  </a:txBody>
                  <a:tcPr/>
                </a:tc>
                <a:tc>
                  <a:txBody>
                    <a:bodyPr/>
                    <a:lstStyle/>
                    <a:p>
                      <a:r>
                        <a:rPr lang="de-DE" dirty="0" smtClean="0"/>
                        <a:t>&gt; 500 €</a:t>
                      </a:r>
                      <a:endParaRPr lang="de-DE" dirty="0"/>
                    </a:p>
                  </a:txBody>
                  <a:tcPr/>
                </a:tc>
              </a:tr>
            </a:tbl>
          </a:graphicData>
        </a:graphic>
      </p:graphicFrame>
    </p:spTree>
    <p:extLst>
      <p:ext uri="{BB962C8B-B14F-4D97-AF65-F5344CB8AC3E}">
        <p14:creationId xmlns:p14="http://schemas.microsoft.com/office/powerpoint/2010/main" val="1385983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53AFA258-48B4-415E-8213-6C2A8A883C96}"/>
              </a:ext>
            </a:extLst>
          </p:cNvPr>
          <p:cNvSpPr>
            <a:spLocks noGrp="1"/>
          </p:cNvSpPr>
          <p:nvPr>
            <p:ph type="title"/>
          </p:nvPr>
        </p:nvSpPr>
        <p:spPr/>
        <p:txBody>
          <a:bodyPr/>
          <a:lstStyle/>
          <a:p>
            <a:r>
              <a:rPr lang="de-DE" dirty="0"/>
              <a:t>Bewegungsüberwachung</a:t>
            </a:r>
          </a:p>
        </p:txBody>
      </p:sp>
      <p:pic>
        <p:nvPicPr>
          <p:cNvPr id="3" name="Grafik 2">
            <a:extLst>
              <a:ext uri="{FF2B5EF4-FFF2-40B4-BE49-F238E27FC236}">
                <a16:creationId xmlns="" xmlns:a16="http://schemas.microsoft.com/office/drawing/2014/main" id="{F10FC019-24D4-4FE4-9C25-DB545876EE74}"/>
              </a:ext>
            </a:extLst>
          </p:cNvPr>
          <p:cNvPicPr>
            <a:picLocks noChangeAspect="1"/>
          </p:cNvPicPr>
          <p:nvPr/>
        </p:nvPicPr>
        <p:blipFill>
          <a:blip r:embed="rId3"/>
          <a:stretch>
            <a:fillRect/>
          </a:stretch>
        </p:blipFill>
        <p:spPr>
          <a:xfrm>
            <a:off x="2094535" y="1975954"/>
            <a:ext cx="5880422" cy="4371009"/>
          </a:xfrm>
          <a:prstGeom prst="rect">
            <a:avLst/>
          </a:prstGeom>
        </p:spPr>
      </p:pic>
    </p:spTree>
    <p:extLst>
      <p:ext uri="{BB962C8B-B14F-4D97-AF65-F5344CB8AC3E}">
        <p14:creationId xmlns:p14="http://schemas.microsoft.com/office/powerpoint/2010/main" val="1365645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7D836117-4DC2-429D-8CF2-88B49BB83E41}"/>
              </a:ext>
            </a:extLst>
          </p:cNvPr>
          <p:cNvSpPr>
            <a:spLocks noGrp="1"/>
          </p:cNvSpPr>
          <p:nvPr>
            <p:ph type="title"/>
          </p:nvPr>
        </p:nvSpPr>
        <p:spPr/>
        <p:txBody>
          <a:bodyPr/>
          <a:lstStyle/>
          <a:p>
            <a:r>
              <a:rPr lang="de-DE" dirty="0"/>
              <a:t>Babyfon</a:t>
            </a:r>
          </a:p>
        </p:txBody>
      </p:sp>
      <p:pic>
        <p:nvPicPr>
          <p:cNvPr id="4" name="Grafik 3">
            <a:extLst>
              <a:ext uri="{FF2B5EF4-FFF2-40B4-BE49-F238E27FC236}">
                <a16:creationId xmlns="" xmlns:a16="http://schemas.microsoft.com/office/drawing/2014/main" id="{9138DEBB-A2B1-4B7F-8983-3521C7810A80}"/>
              </a:ext>
            </a:extLst>
          </p:cNvPr>
          <p:cNvPicPr>
            <a:picLocks noChangeAspect="1"/>
          </p:cNvPicPr>
          <p:nvPr/>
        </p:nvPicPr>
        <p:blipFill>
          <a:blip r:embed="rId3"/>
          <a:stretch>
            <a:fillRect/>
          </a:stretch>
        </p:blipFill>
        <p:spPr>
          <a:xfrm>
            <a:off x="2002420" y="1959399"/>
            <a:ext cx="6829063" cy="4502167"/>
          </a:xfrm>
          <a:prstGeom prst="rect">
            <a:avLst/>
          </a:prstGeom>
        </p:spPr>
      </p:pic>
      <p:sp>
        <p:nvSpPr>
          <p:cNvPr id="7" name="Rechteck 6">
            <a:extLst>
              <a:ext uri="{FF2B5EF4-FFF2-40B4-BE49-F238E27FC236}">
                <a16:creationId xmlns="" xmlns:a16="http://schemas.microsoft.com/office/drawing/2014/main" id="{F5CD8746-468F-4435-BEAE-B3BB48F2B2C2}"/>
              </a:ext>
            </a:extLst>
          </p:cNvPr>
          <p:cNvSpPr/>
          <p:nvPr/>
        </p:nvSpPr>
        <p:spPr>
          <a:xfrm>
            <a:off x="2530944" y="6400799"/>
            <a:ext cx="6300539" cy="523220"/>
          </a:xfrm>
          <a:prstGeom prst="rect">
            <a:avLst/>
          </a:prstGeom>
        </p:spPr>
        <p:txBody>
          <a:bodyPr wrap="square">
            <a:spAutoFit/>
          </a:bodyPr>
          <a:lstStyle/>
          <a:p>
            <a:r>
              <a:rPr lang="de-DE" sz="1400" dirty="0"/>
              <a:t>Bild: http://www.babymarkt.de/angelcare-babyphone-ac310-d-mit-video-ueberwachung-4-3lcd-display-a227392.html</a:t>
            </a:r>
          </a:p>
        </p:txBody>
      </p:sp>
    </p:spTree>
    <p:extLst>
      <p:ext uri="{BB962C8B-B14F-4D97-AF65-F5344CB8AC3E}">
        <p14:creationId xmlns:p14="http://schemas.microsoft.com/office/powerpoint/2010/main" val="452373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26BA91C4-6985-436D-BCD4-FBF05F7970A4}"/>
              </a:ext>
            </a:extLst>
          </p:cNvPr>
          <p:cNvSpPr>
            <a:spLocks noGrp="1"/>
          </p:cNvSpPr>
          <p:nvPr>
            <p:ph type="title"/>
          </p:nvPr>
        </p:nvSpPr>
        <p:spPr/>
        <p:txBody>
          <a:bodyPr/>
          <a:lstStyle/>
          <a:p>
            <a:r>
              <a:rPr lang="de-DE" dirty="0"/>
              <a:t>Audio</a:t>
            </a:r>
          </a:p>
        </p:txBody>
      </p:sp>
      <p:sp>
        <p:nvSpPr>
          <p:cNvPr id="5" name="Inhaltsplatzhalter 4">
            <a:extLst>
              <a:ext uri="{FF2B5EF4-FFF2-40B4-BE49-F238E27FC236}">
                <a16:creationId xmlns="" xmlns:a16="http://schemas.microsoft.com/office/drawing/2014/main" id="{9142B603-7D33-41F6-ABFD-9302112840D7}"/>
              </a:ext>
            </a:extLst>
          </p:cNvPr>
          <p:cNvSpPr>
            <a:spLocks noGrp="1"/>
          </p:cNvSpPr>
          <p:nvPr>
            <p:ph idx="1"/>
          </p:nvPr>
        </p:nvSpPr>
        <p:spPr>
          <a:xfrm>
            <a:off x="982133" y="2037145"/>
            <a:ext cx="7704667" cy="2382456"/>
          </a:xfrm>
        </p:spPr>
        <p:txBody>
          <a:bodyPr/>
          <a:lstStyle/>
          <a:p>
            <a:r>
              <a:rPr lang="de-DE" dirty="0"/>
              <a:t>USB-Soundkarte ( &lt;10€)</a:t>
            </a:r>
          </a:p>
          <a:p>
            <a:r>
              <a:rPr lang="de-DE" dirty="0"/>
              <a:t>Audio wiedergeben: </a:t>
            </a:r>
            <a:r>
              <a:rPr lang="de-DE" i="1" dirty="0" err="1"/>
              <a:t>aplay</a:t>
            </a:r>
            <a:endParaRPr lang="de-DE" i="1" dirty="0"/>
          </a:p>
          <a:p>
            <a:r>
              <a:rPr lang="de-DE" dirty="0"/>
              <a:t>Audio aufnehmen: </a:t>
            </a:r>
            <a:r>
              <a:rPr lang="de-DE" i="1" dirty="0" err="1"/>
              <a:t>arecord</a:t>
            </a:r>
            <a:endParaRPr lang="de-DE" i="1" dirty="0"/>
          </a:p>
          <a:p>
            <a:r>
              <a:rPr lang="de-DE" dirty="0"/>
              <a:t>Geräuscherkennung von </a:t>
            </a:r>
            <a:r>
              <a:rPr lang="de-DE" dirty="0" err="1"/>
              <a:t>Mornati</a:t>
            </a:r>
            <a:endParaRPr lang="de-DE" dirty="0"/>
          </a:p>
        </p:txBody>
      </p:sp>
      <p:pic>
        <p:nvPicPr>
          <p:cNvPr id="3" name="Grafik 2">
            <a:extLst>
              <a:ext uri="{FF2B5EF4-FFF2-40B4-BE49-F238E27FC236}">
                <a16:creationId xmlns="" xmlns:a16="http://schemas.microsoft.com/office/drawing/2014/main" id="{FD6D687F-4A7B-4BBC-8310-086486B7C324}"/>
              </a:ext>
            </a:extLst>
          </p:cNvPr>
          <p:cNvPicPr>
            <a:picLocks noChangeAspect="1"/>
          </p:cNvPicPr>
          <p:nvPr/>
        </p:nvPicPr>
        <p:blipFill rotWithShape="1">
          <a:blip r:embed="rId3"/>
          <a:srcRect l="15798" r="29058"/>
          <a:stretch/>
        </p:blipFill>
        <p:spPr>
          <a:xfrm rot="5400000">
            <a:off x="2482718" y="3745795"/>
            <a:ext cx="1475782" cy="3568029"/>
          </a:xfrm>
          <a:prstGeom prst="rect">
            <a:avLst/>
          </a:prstGeom>
        </p:spPr>
      </p:pic>
      <p:pic>
        <p:nvPicPr>
          <p:cNvPr id="7" name="Grafik 6">
            <a:extLst>
              <a:ext uri="{FF2B5EF4-FFF2-40B4-BE49-F238E27FC236}">
                <a16:creationId xmlns="" xmlns:a16="http://schemas.microsoft.com/office/drawing/2014/main" id="{F02CB236-8B56-4B1E-BB84-9507C7DB2CA2}"/>
              </a:ext>
            </a:extLst>
          </p:cNvPr>
          <p:cNvPicPr>
            <a:picLocks noChangeAspect="1"/>
          </p:cNvPicPr>
          <p:nvPr/>
        </p:nvPicPr>
        <p:blipFill rotWithShape="1">
          <a:blip r:embed="rId4"/>
          <a:srcRect l="-276" t="4213" r="43963" b="15380"/>
          <a:stretch/>
        </p:blipFill>
        <p:spPr>
          <a:xfrm>
            <a:off x="5717893" y="4212442"/>
            <a:ext cx="3125165" cy="2509920"/>
          </a:xfrm>
          <a:prstGeom prst="rect">
            <a:avLst/>
          </a:prstGeom>
        </p:spPr>
      </p:pic>
    </p:spTree>
    <p:extLst>
      <p:ext uri="{BB962C8B-B14F-4D97-AF65-F5344CB8AC3E}">
        <p14:creationId xmlns:p14="http://schemas.microsoft.com/office/powerpoint/2010/main" val="114964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8524BE6C-5526-464A-ADC9-575256A62CDE}"/>
              </a:ext>
            </a:extLst>
          </p:cNvPr>
          <p:cNvSpPr>
            <a:spLocks noGrp="1"/>
          </p:cNvSpPr>
          <p:nvPr>
            <p:ph type="title"/>
          </p:nvPr>
        </p:nvSpPr>
        <p:spPr>
          <a:xfrm>
            <a:off x="982133" y="457201"/>
            <a:ext cx="7704667" cy="1202566"/>
          </a:xfrm>
        </p:spPr>
        <p:txBody>
          <a:bodyPr/>
          <a:lstStyle/>
          <a:p>
            <a:r>
              <a:rPr lang="de-DE" dirty="0"/>
              <a:t>Temperaturmessung</a:t>
            </a:r>
          </a:p>
        </p:txBody>
      </p:sp>
      <p:sp>
        <p:nvSpPr>
          <p:cNvPr id="3" name="Inhaltsplatzhalter 2">
            <a:extLst>
              <a:ext uri="{FF2B5EF4-FFF2-40B4-BE49-F238E27FC236}">
                <a16:creationId xmlns="" xmlns:a16="http://schemas.microsoft.com/office/drawing/2014/main" id="{C0657664-DA6F-4696-B34B-69A3D0382B3B}"/>
              </a:ext>
            </a:extLst>
          </p:cNvPr>
          <p:cNvSpPr>
            <a:spLocks noGrp="1"/>
          </p:cNvSpPr>
          <p:nvPr>
            <p:ph idx="1"/>
          </p:nvPr>
        </p:nvSpPr>
        <p:spPr>
          <a:xfrm>
            <a:off x="982133" y="4143737"/>
            <a:ext cx="7704667" cy="1856078"/>
          </a:xfrm>
        </p:spPr>
        <p:txBody>
          <a:bodyPr/>
          <a:lstStyle/>
          <a:p>
            <a:r>
              <a:rPr lang="de-DE" dirty="0"/>
              <a:t>Temperatur- / Feuchtigkeitssensor ( &lt; 7 €)</a:t>
            </a:r>
          </a:p>
          <a:p>
            <a:r>
              <a:rPr lang="de-DE" dirty="0"/>
              <a:t>Temperatur-Bereich: -40 ~ 80 ℃ </a:t>
            </a:r>
          </a:p>
          <a:p>
            <a:r>
              <a:rPr lang="de-DE" dirty="0"/>
              <a:t>Vorgefertigte Pakete zur Temperaturüberwachung</a:t>
            </a:r>
          </a:p>
        </p:txBody>
      </p:sp>
      <p:pic>
        <p:nvPicPr>
          <p:cNvPr id="7" name="Grafik 6">
            <a:extLst>
              <a:ext uri="{FF2B5EF4-FFF2-40B4-BE49-F238E27FC236}">
                <a16:creationId xmlns="" xmlns:a16="http://schemas.microsoft.com/office/drawing/2014/main" id="{0080D9A3-F536-4DFF-A626-E172C4A33D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90" b="89810" l="4096" r="89810">
                        <a14:foregroundMark x1="7592" y1="48252" x2="7592" y2="48252"/>
                        <a14:foregroundMark x1="4096" y1="46753" x2="4096" y2="46753"/>
                      </a14:backgroundRemoval>
                    </a14:imgEffect>
                  </a14:imgLayer>
                </a14:imgProps>
              </a:ext>
            </a:extLst>
          </a:blip>
          <a:stretch>
            <a:fillRect/>
          </a:stretch>
        </p:blipFill>
        <p:spPr>
          <a:xfrm rot="2434024">
            <a:off x="1058261" y="1248199"/>
            <a:ext cx="2932127" cy="2932127"/>
          </a:xfrm>
          <a:prstGeom prst="rect">
            <a:avLst/>
          </a:prstGeom>
          <a:effectLst>
            <a:outerShdw blurRad="50800" dist="38100" dir="8100000" algn="tr" rotWithShape="0">
              <a:prstClr val="black">
                <a:alpha val="40000"/>
              </a:prstClr>
            </a:outerShdw>
          </a:effectLst>
        </p:spPr>
      </p:pic>
      <p:sp>
        <p:nvSpPr>
          <p:cNvPr id="8" name="Rechteck 7">
            <a:extLst>
              <a:ext uri="{FF2B5EF4-FFF2-40B4-BE49-F238E27FC236}">
                <a16:creationId xmlns="" xmlns:a16="http://schemas.microsoft.com/office/drawing/2014/main" id="{390815CB-1980-4F25-9996-A813F0666774}"/>
              </a:ext>
            </a:extLst>
          </p:cNvPr>
          <p:cNvSpPr/>
          <p:nvPr/>
        </p:nvSpPr>
        <p:spPr>
          <a:xfrm>
            <a:off x="2048719" y="6285462"/>
            <a:ext cx="7886434" cy="738664"/>
          </a:xfrm>
          <a:prstGeom prst="rect">
            <a:avLst/>
          </a:prstGeom>
        </p:spPr>
        <p:txBody>
          <a:bodyPr wrap="square">
            <a:spAutoFit/>
          </a:bodyPr>
          <a:lstStyle/>
          <a:p>
            <a:r>
              <a:rPr lang="de-DE" sz="1400" dirty="0"/>
              <a:t>Bilder: https://www.amazon.de/AM2302-digitaler-Messung-Feuchtigkeit-Temperatur</a:t>
            </a:r>
          </a:p>
          <a:p>
            <a:r>
              <a:rPr lang="de-DE" sz="1400" dirty="0"/>
              <a:t>https://tutorials-raspberrypi.de/raspberry-pi-luftfeuchtigkeit-temperatur-messen-dht11-dht22 </a:t>
            </a:r>
          </a:p>
          <a:p>
            <a:r>
              <a:rPr lang="de-DE" sz="1400" dirty="0"/>
              <a:t> </a:t>
            </a:r>
          </a:p>
        </p:txBody>
      </p:sp>
      <p:pic>
        <p:nvPicPr>
          <p:cNvPr id="10" name="Grafik 9">
            <a:extLst>
              <a:ext uri="{FF2B5EF4-FFF2-40B4-BE49-F238E27FC236}">
                <a16:creationId xmlns="" xmlns:a16="http://schemas.microsoft.com/office/drawing/2014/main" id="{B8301176-52BC-4819-A6A2-863E94E6EFEF}"/>
              </a:ext>
            </a:extLst>
          </p:cNvPr>
          <p:cNvPicPr>
            <a:picLocks noChangeAspect="1"/>
          </p:cNvPicPr>
          <p:nvPr/>
        </p:nvPicPr>
        <p:blipFill rotWithShape="1">
          <a:blip r:embed="rId5"/>
          <a:srcRect l="5568" t="30887" r="49767"/>
          <a:stretch/>
        </p:blipFill>
        <p:spPr>
          <a:xfrm>
            <a:off x="5161669" y="1527055"/>
            <a:ext cx="3525131" cy="2445560"/>
          </a:xfrm>
          <a:prstGeom prst="rect">
            <a:avLst/>
          </a:prstGeom>
        </p:spPr>
      </p:pic>
    </p:spTree>
    <p:extLst>
      <p:ext uri="{BB962C8B-B14F-4D97-AF65-F5344CB8AC3E}">
        <p14:creationId xmlns:p14="http://schemas.microsoft.com/office/powerpoint/2010/main" val="2994587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 xmlns:a16="http://schemas.microsoft.com/office/drawing/2014/main" id="{B5694DC7-A406-431C-8278-EBDAC6567180}"/>
              </a:ext>
            </a:extLst>
          </p:cNvPr>
          <p:cNvSpPr>
            <a:spLocks noGrp="1"/>
          </p:cNvSpPr>
          <p:nvPr>
            <p:ph idx="1"/>
          </p:nvPr>
        </p:nvSpPr>
        <p:spPr>
          <a:xfrm>
            <a:off x="982133" y="1655180"/>
            <a:ext cx="7704667" cy="3298785"/>
          </a:xfrm>
        </p:spPr>
        <p:txBody>
          <a:bodyPr/>
          <a:lstStyle/>
          <a:p>
            <a:r>
              <a:rPr lang="de-DE" dirty="0">
                <a:sym typeface="Wingdings" panose="05000000000000000000" pitchFamily="2" charset="2"/>
              </a:rPr>
              <a:t>Idee: Wild- / Vogelhauskamera ohne Kabel</a:t>
            </a:r>
          </a:p>
          <a:p>
            <a:r>
              <a:rPr lang="de-DE" dirty="0"/>
              <a:t>Powerbank 13 000 </a:t>
            </a:r>
            <a:r>
              <a:rPr lang="de-DE" dirty="0" err="1"/>
              <a:t>mAh</a:t>
            </a:r>
            <a:r>
              <a:rPr lang="de-DE" dirty="0"/>
              <a:t> ( 30€ )</a:t>
            </a:r>
          </a:p>
          <a:p>
            <a:endParaRPr lang="de-DE" dirty="0"/>
          </a:p>
        </p:txBody>
      </p:sp>
      <p:sp>
        <p:nvSpPr>
          <p:cNvPr id="4" name="Rechteck 3">
            <a:extLst>
              <a:ext uri="{FF2B5EF4-FFF2-40B4-BE49-F238E27FC236}">
                <a16:creationId xmlns="" xmlns:a16="http://schemas.microsoft.com/office/drawing/2014/main" id="{71405501-A3E4-4692-9F2C-1A7500AC92A9}"/>
              </a:ext>
            </a:extLst>
          </p:cNvPr>
          <p:cNvSpPr/>
          <p:nvPr/>
        </p:nvSpPr>
        <p:spPr>
          <a:xfrm>
            <a:off x="4479403" y="6151944"/>
            <a:ext cx="4409954" cy="307777"/>
          </a:xfrm>
          <a:prstGeom prst="rect">
            <a:avLst/>
          </a:prstGeom>
        </p:spPr>
        <p:txBody>
          <a:bodyPr wrap="square">
            <a:spAutoFit/>
          </a:bodyPr>
          <a:lstStyle/>
          <a:p>
            <a:r>
              <a:rPr lang="de-DE" sz="1400" dirty="0"/>
              <a:t>Video: https://youtu.be/R3xe46DCxcY, 24.03.2018 </a:t>
            </a:r>
          </a:p>
        </p:txBody>
      </p:sp>
      <p:pic>
        <p:nvPicPr>
          <p:cNvPr id="6" name="Grafik 5">
            <a:extLst>
              <a:ext uri="{FF2B5EF4-FFF2-40B4-BE49-F238E27FC236}">
                <a16:creationId xmlns="" xmlns:a16="http://schemas.microsoft.com/office/drawing/2014/main" id="{D35E46C0-A105-40E5-B284-4B97286D0FD0}"/>
              </a:ext>
            </a:extLst>
          </p:cNvPr>
          <p:cNvPicPr>
            <a:picLocks noChangeAspect="1"/>
          </p:cNvPicPr>
          <p:nvPr/>
        </p:nvPicPr>
        <p:blipFill>
          <a:blip r:embed="rId3"/>
          <a:stretch>
            <a:fillRect/>
          </a:stretch>
        </p:blipFill>
        <p:spPr>
          <a:xfrm>
            <a:off x="4572000" y="3770694"/>
            <a:ext cx="4229100" cy="2381250"/>
          </a:xfrm>
          <a:prstGeom prst="rect">
            <a:avLst/>
          </a:prstGeom>
        </p:spPr>
      </p:pic>
    </p:spTree>
    <p:extLst>
      <p:ext uri="{BB962C8B-B14F-4D97-AF65-F5344CB8AC3E}">
        <p14:creationId xmlns:p14="http://schemas.microsoft.com/office/powerpoint/2010/main" val="4108902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80E8406-56F2-4437-8DB7-35C5CFCEFB81}"/>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 xmlns:a16="http://schemas.microsoft.com/office/drawing/2014/main" id="{B9D88B05-EBF9-4D99-8735-C05643920F33}"/>
              </a:ext>
            </a:extLst>
          </p:cNvPr>
          <p:cNvSpPr>
            <a:spLocks noGrp="1"/>
          </p:cNvSpPr>
          <p:nvPr>
            <p:ph idx="1"/>
          </p:nvPr>
        </p:nvSpPr>
        <p:spPr>
          <a:xfrm>
            <a:off x="2585227" y="5345828"/>
            <a:ext cx="4708454" cy="1274571"/>
          </a:xfrm>
        </p:spPr>
        <p:txBody>
          <a:bodyPr>
            <a:normAutofit/>
          </a:bodyPr>
          <a:lstStyle/>
          <a:p>
            <a:pPr marL="0" indent="0">
              <a:buNone/>
            </a:pPr>
            <a:r>
              <a:rPr lang="de-DE" sz="1400" dirty="0"/>
              <a:t>Bilder: http://raspi.tv/2018/how-much-power-does-raspberry-pi-3b-use-power-measurements, 24.03.2018</a:t>
            </a:r>
          </a:p>
        </p:txBody>
      </p:sp>
      <p:pic>
        <p:nvPicPr>
          <p:cNvPr id="5" name="Grafik 4" descr="Ein Bild, das Schreibgerät, Briefpapier, Bleistift, Markierstift enthält.&#10;&#10;Mit sehr hoher Zuverlässigkeit generierte Beschreibung">
            <a:extLst>
              <a:ext uri="{FF2B5EF4-FFF2-40B4-BE49-F238E27FC236}">
                <a16:creationId xmlns="" xmlns:a16="http://schemas.microsoft.com/office/drawing/2014/main" id="{CB20772E-AB89-4ED4-8497-9F1F6A8A63B7}"/>
              </a:ext>
            </a:extLst>
          </p:cNvPr>
          <p:cNvPicPr>
            <a:picLocks noChangeAspect="1"/>
          </p:cNvPicPr>
          <p:nvPr/>
        </p:nvPicPr>
        <p:blipFill>
          <a:blip r:embed="rId3"/>
          <a:stretch>
            <a:fillRect/>
          </a:stretch>
        </p:blipFill>
        <p:spPr>
          <a:xfrm>
            <a:off x="2394173" y="2081877"/>
            <a:ext cx="4708453" cy="2464581"/>
          </a:xfrm>
          <a:prstGeom prst="rect">
            <a:avLst/>
          </a:prstGeom>
        </p:spPr>
      </p:pic>
      <p:pic>
        <p:nvPicPr>
          <p:cNvPr id="7" name="Grafik 6" descr="Ein Bild, das Wand, Himmel, drinnen enthält.&#10;&#10;Mit hoher Zuverlässigkeit generierte Beschreibung">
            <a:extLst>
              <a:ext uri="{FF2B5EF4-FFF2-40B4-BE49-F238E27FC236}">
                <a16:creationId xmlns="" xmlns:a16="http://schemas.microsoft.com/office/drawing/2014/main" id="{6C258980-CB60-4A3F-96EE-A03F5E48CB26}"/>
              </a:ext>
            </a:extLst>
          </p:cNvPr>
          <p:cNvPicPr>
            <a:picLocks noChangeAspect="1"/>
          </p:cNvPicPr>
          <p:nvPr/>
        </p:nvPicPr>
        <p:blipFill>
          <a:blip r:embed="rId4"/>
          <a:stretch>
            <a:fillRect/>
          </a:stretch>
        </p:blipFill>
        <p:spPr>
          <a:xfrm>
            <a:off x="2000761" y="4512342"/>
            <a:ext cx="5495278" cy="1175259"/>
          </a:xfrm>
          <a:prstGeom prst="rect">
            <a:avLst/>
          </a:prstGeom>
        </p:spPr>
      </p:pic>
      <p:sp>
        <p:nvSpPr>
          <p:cNvPr id="8" name="Ellipse 7">
            <a:extLst>
              <a:ext uri="{FF2B5EF4-FFF2-40B4-BE49-F238E27FC236}">
                <a16:creationId xmlns="" xmlns:a16="http://schemas.microsoft.com/office/drawing/2014/main" id="{10A39DF5-5A35-49F7-B792-1200EEA7A35D}"/>
              </a:ext>
            </a:extLst>
          </p:cNvPr>
          <p:cNvSpPr/>
          <p:nvPr/>
        </p:nvSpPr>
        <p:spPr>
          <a:xfrm>
            <a:off x="3922776" y="5389824"/>
            <a:ext cx="648070" cy="38174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40212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4CB9FE7B-D289-4C4E-A02F-1B21BC5C4A55}"/>
              </a:ext>
            </a:extLst>
          </p:cNvPr>
          <p:cNvSpPr>
            <a:spLocks noGrp="1"/>
          </p:cNvSpPr>
          <p:nvPr>
            <p:ph type="title"/>
          </p:nvPr>
        </p:nvSpPr>
        <p:spPr/>
        <p:txBody>
          <a:bodyPr/>
          <a:lstStyle/>
          <a:p>
            <a:r>
              <a:rPr lang="de-DE" dirty="0"/>
              <a:t>Autarke Kamera</a:t>
            </a:r>
          </a:p>
        </p:txBody>
      </p:sp>
      <p:sp>
        <p:nvSpPr>
          <p:cNvPr id="3" name="Inhaltsplatzhalter 2">
            <a:extLst>
              <a:ext uri="{FF2B5EF4-FFF2-40B4-BE49-F238E27FC236}">
                <a16:creationId xmlns="" xmlns:a16="http://schemas.microsoft.com/office/drawing/2014/main" id="{B5694DC7-A406-431C-8278-EBDAC6567180}"/>
              </a:ext>
            </a:extLst>
          </p:cNvPr>
          <p:cNvSpPr>
            <a:spLocks noGrp="1"/>
          </p:cNvSpPr>
          <p:nvPr>
            <p:ph idx="1"/>
          </p:nvPr>
        </p:nvSpPr>
        <p:spPr>
          <a:xfrm>
            <a:off x="982133" y="2071868"/>
            <a:ext cx="7704667" cy="2430684"/>
          </a:xfrm>
        </p:spPr>
        <p:txBody>
          <a:bodyPr/>
          <a:lstStyle/>
          <a:p>
            <a:r>
              <a:rPr lang="de-DE" dirty="0"/>
              <a:t>Bei 230 mA: theoretisch &gt;50h Videoaufnahme mit Pi </a:t>
            </a:r>
            <a:r>
              <a:rPr lang="de-DE" dirty="0" err="1"/>
              <a:t>zero</a:t>
            </a:r>
            <a:endParaRPr lang="de-DE" dirty="0"/>
          </a:p>
          <a:p>
            <a:r>
              <a:rPr lang="de-DE" dirty="0"/>
              <a:t>Zugriff auf Daten über </a:t>
            </a:r>
            <a:r>
              <a:rPr lang="de-DE" dirty="0" err="1"/>
              <a:t>adhoc</a:t>
            </a:r>
            <a:r>
              <a:rPr lang="de-DE" dirty="0"/>
              <a:t> - Netzwerk oder mobile Datenverbindung</a:t>
            </a:r>
          </a:p>
          <a:p>
            <a:endParaRPr lang="de-DE" dirty="0"/>
          </a:p>
        </p:txBody>
      </p:sp>
      <p:sp>
        <p:nvSpPr>
          <p:cNvPr id="4" name="Rechteck 3">
            <a:extLst>
              <a:ext uri="{FF2B5EF4-FFF2-40B4-BE49-F238E27FC236}">
                <a16:creationId xmlns="" xmlns:a16="http://schemas.microsoft.com/office/drawing/2014/main" id="{1C7D54BE-DCBD-4DBA-B5CD-2348A7D3738F}"/>
              </a:ext>
            </a:extLst>
          </p:cNvPr>
          <p:cNvSpPr/>
          <p:nvPr/>
        </p:nvSpPr>
        <p:spPr>
          <a:xfrm>
            <a:off x="4728259" y="6139189"/>
            <a:ext cx="4415741" cy="523220"/>
          </a:xfrm>
          <a:prstGeom prst="rect">
            <a:avLst/>
          </a:prstGeom>
        </p:spPr>
        <p:txBody>
          <a:bodyPr wrap="square">
            <a:spAutoFit/>
          </a:bodyPr>
          <a:lstStyle/>
          <a:p>
            <a:r>
              <a:rPr lang="de-DE" sz="1400" dirty="0"/>
              <a:t>Bild: http://albert-david.blogspot.de/2016/09/rbox-raspberry-pi-zero-usb-3g-internet.html, 6.5.18</a:t>
            </a:r>
          </a:p>
        </p:txBody>
      </p:sp>
      <p:pic>
        <p:nvPicPr>
          <p:cNvPr id="6" name="Grafik 5">
            <a:extLst>
              <a:ext uri="{FF2B5EF4-FFF2-40B4-BE49-F238E27FC236}">
                <a16:creationId xmlns="" xmlns:a16="http://schemas.microsoft.com/office/drawing/2014/main" id="{CA0A9399-1A11-49CE-9736-F06CEE05A802}"/>
              </a:ext>
            </a:extLst>
          </p:cNvPr>
          <p:cNvPicPr>
            <a:picLocks noChangeAspect="1"/>
          </p:cNvPicPr>
          <p:nvPr/>
        </p:nvPicPr>
        <p:blipFill rotWithShape="1">
          <a:blip r:embed="rId3"/>
          <a:srcRect l="19515" t="13338" r="15562" b="23268"/>
          <a:stretch/>
        </p:blipFill>
        <p:spPr>
          <a:xfrm>
            <a:off x="636605" y="4102122"/>
            <a:ext cx="3935395" cy="2560287"/>
          </a:xfrm>
          <a:prstGeom prst="rect">
            <a:avLst/>
          </a:prstGeom>
        </p:spPr>
      </p:pic>
    </p:spTree>
    <p:extLst>
      <p:ext uri="{BB962C8B-B14F-4D97-AF65-F5344CB8AC3E}">
        <p14:creationId xmlns:p14="http://schemas.microsoft.com/office/powerpoint/2010/main" val="39779609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B5FD9689-86CA-48BE-A1BF-16F0258415BB}"/>
              </a:ext>
            </a:extLst>
          </p:cNvPr>
          <p:cNvSpPr>
            <a:spLocks noGrp="1"/>
          </p:cNvSpPr>
          <p:nvPr>
            <p:ph type="title"/>
          </p:nvPr>
        </p:nvSpPr>
        <p:spPr/>
        <p:txBody>
          <a:bodyPr/>
          <a:lstStyle/>
          <a:p>
            <a:r>
              <a:rPr lang="de-DE" dirty="0"/>
              <a:t>Zugangsgesteuerte Katzenklappe</a:t>
            </a:r>
          </a:p>
        </p:txBody>
      </p:sp>
      <p:pic>
        <p:nvPicPr>
          <p:cNvPr id="5" name="Inhaltsplatzhalter 4">
            <a:extLst>
              <a:ext uri="{FF2B5EF4-FFF2-40B4-BE49-F238E27FC236}">
                <a16:creationId xmlns="" xmlns:a16="http://schemas.microsoft.com/office/drawing/2014/main" id="{F5671919-E02F-4055-8B2B-653213EFE480}"/>
              </a:ext>
            </a:extLst>
          </p:cNvPr>
          <p:cNvPicPr>
            <a:picLocks noGrp="1" noChangeAspect="1"/>
          </p:cNvPicPr>
          <p:nvPr>
            <p:ph idx="1"/>
          </p:nvPr>
        </p:nvPicPr>
        <p:blipFill>
          <a:blip r:embed="rId2"/>
          <a:stretch>
            <a:fillRect/>
          </a:stretch>
        </p:blipFill>
        <p:spPr>
          <a:xfrm>
            <a:off x="1012399" y="2028271"/>
            <a:ext cx="4601322" cy="2300661"/>
          </a:xfrm>
        </p:spPr>
      </p:pic>
      <p:pic>
        <p:nvPicPr>
          <p:cNvPr id="7" name="Grafik 6">
            <a:extLst>
              <a:ext uri="{FF2B5EF4-FFF2-40B4-BE49-F238E27FC236}">
                <a16:creationId xmlns="" xmlns:a16="http://schemas.microsoft.com/office/drawing/2014/main" id="{9A604A5D-4EA1-4CEA-A277-2B37E3919492}"/>
              </a:ext>
            </a:extLst>
          </p:cNvPr>
          <p:cNvPicPr>
            <a:picLocks noChangeAspect="1"/>
          </p:cNvPicPr>
          <p:nvPr/>
        </p:nvPicPr>
        <p:blipFill>
          <a:blip r:embed="rId3"/>
          <a:stretch>
            <a:fillRect/>
          </a:stretch>
        </p:blipFill>
        <p:spPr>
          <a:xfrm>
            <a:off x="5804704" y="2028271"/>
            <a:ext cx="3073079" cy="4609619"/>
          </a:xfrm>
          <a:prstGeom prst="rect">
            <a:avLst/>
          </a:prstGeom>
        </p:spPr>
      </p:pic>
      <p:sp>
        <p:nvSpPr>
          <p:cNvPr id="8" name="Rechteck 7">
            <a:extLst>
              <a:ext uri="{FF2B5EF4-FFF2-40B4-BE49-F238E27FC236}">
                <a16:creationId xmlns="" xmlns:a16="http://schemas.microsoft.com/office/drawing/2014/main" id="{43592377-C3C0-437E-AAE3-FE27D7D18F4C}"/>
              </a:ext>
            </a:extLst>
          </p:cNvPr>
          <p:cNvSpPr/>
          <p:nvPr/>
        </p:nvSpPr>
        <p:spPr>
          <a:xfrm>
            <a:off x="1012399" y="4419600"/>
            <a:ext cx="4415741" cy="307777"/>
          </a:xfrm>
          <a:prstGeom prst="rect">
            <a:avLst/>
          </a:prstGeom>
        </p:spPr>
        <p:txBody>
          <a:bodyPr wrap="square">
            <a:spAutoFit/>
          </a:bodyPr>
          <a:lstStyle/>
          <a:p>
            <a:r>
              <a:rPr lang="de-DE" sz="1400" dirty="0"/>
              <a:t>Bilder: https://9gag.com/gag/aeMMGAv, 2.4.18</a:t>
            </a:r>
          </a:p>
        </p:txBody>
      </p:sp>
    </p:spTree>
    <p:extLst>
      <p:ext uri="{BB962C8B-B14F-4D97-AF65-F5344CB8AC3E}">
        <p14:creationId xmlns:p14="http://schemas.microsoft.com/office/powerpoint/2010/main" val="3826824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840232DF-CBD2-400A-8B9D-ABA7DA7D9605}"/>
              </a:ext>
            </a:extLst>
          </p:cNvPr>
          <p:cNvSpPr>
            <a:spLocks noGrp="1"/>
          </p:cNvSpPr>
          <p:nvPr>
            <p:ph type="title"/>
          </p:nvPr>
        </p:nvSpPr>
        <p:spPr>
          <a:xfrm>
            <a:off x="982133" y="457201"/>
            <a:ext cx="7704667" cy="1041815"/>
          </a:xfrm>
        </p:spPr>
        <p:txBody>
          <a:bodyPr/>
          <a:lstStyle/>
          <a:p>
            <a:r>
              <a:rPr lang="de-DE" dirty="0"/>
              <a:t>Fragen?</a:t>
            </a:r>
          </a:p>
        </p:txBody>
      </p:sp>
      <p:pic>
        <p:nvPicPr>
          <p:cNvPr id="7" name="Grafik 6">
            <a:extLst>
              <a:ext uri="{FF2B5EF4-FFF2-40B4-BE49-F238E27FC236}">
                <a16:creationId xmlns="" xmlns:a16="http://schemas.microsoft.com/office/drawing/2014/main" id="{146A843D-B6A3-463A-A107-3682F3DFB1A9}"/>
              </a:ext>
            </a:extLst>
          </p:cNvPr>
          <p:cNvPicPr>
            <a:picLocks noChangeAspect="1"/>
          </p:cNvPicPr>
          <p:nvPr/>
        </p:nvPicPr>
        <p:blipFill>
          <a:blip r:embed="rId2"/>
          <a:stretch>
            <a:fillRect/>
          </a:stretch>
        </p:blipFill>
        <p:spPr>
          <a:xfrm>
            <a:off x="982133" y="1499016"/>
            <a:ext cx="4320000" cy="3240000"/>
          </a:xfrm>
          <a:prstGeom prst="rect">
            <a:avLst/>
          </a:prstGeom>
        </p:spPr>
      </p:pic>
      <p:pic>
        <p:nvPicPr>
          <p:cNvPr id="9" name="Grafik 8">
            <a:extLst>
              <a:ext uri="{FF2B5EF4-FFF2-40B4-BE49-F238E27FC236}">
                <a16:creationId xmlns="" xmlns:a16="http://schemas.microsoft.com/office/drawing/2014/main" id="{8FACFBE2-8D5F-4DFE-AEA1-23202840A8FE}"/>
              </a:ext>
            </a:extLst>
          </p:cNvPr>
          <p:cNvPicPr>
            <a:picLocks noChangeAspect="1"/>
          </p:cNvPicPr>
          <p:nvPr/>
        </p:nvPicPr>
        <p:blipFill>
          <a:blip r:embed="rId3"/>
          <a:stretch>
            <a:fillRect/>
          </a:stretch>
        </p:blipFill>
        <p:spPr>
          <a:xfrm>
            <a:off x="4751881" y="3555439"/>
            <a:ext cx="4320000" cy="3240000"/>
          </a:xfrm>
          <a:prstGeom prst="rect">
            <a:avLst/>
          </a:prstGeom>
        </p:spPr>
      </p:pic>
    </p:spTree>
    <p:extLst>
      <p:ext uri="{BB962C8B-B14F-4D97-AF65-F5344CB8AC3E}">
        <p14:creationId xmlns:p14="http://schemas.microsoft.com/office/powerpoint/2010/main" val="1877097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9906061-6744-44F4-9B24-A3CAD4E2CEBC}"/>
              </a:ext>
            </a:extLst>
          </p:cNvPr>
          <p:cNvSpPr>
            <a:spLocks noGrp="1"/>
          </p:cNvSpPr>
          <p:nvPr>
            <p:ph type="title"/>
          </p:nvPr>
        </p:nvSpPr>
        <p:spPr/>
        <p:txBody>
          <a:bodyPr/>
          <a:lstStyle/>
          <a:p>
            <a:endParaRPr lang="de-DE" dirty="0"/>
          </a:p>
        </p:txBody>
      </p:sp>
      <p:pic>
        <p:nvPicPr>
          <p:cNvPr id="6" name="Grafik 5">
            <a:extLst>
              <a:ext uri="{FF2B5EF4-FFF2-40B4-BE49-F238E27FC236}">
                <a16:creationId xmlns:a16="http://schemas.microsoft.com/office/drawing/2014/main" xmlns="" id="{5BBBA71F-717F-49B0-9E39-981425401A9E}"/>
              </a:ext>
            </a:extLst>
          </p:cNvPr>
          <p:cNvPicPr>
            <a:picLocks noChangeAspect="1"/>
          </p:cNvPicPr>
          <p:nvPr/>
        </p:nvPicPr>
        <p:blipFill>
          <a:blip r:embed="rId2"/>
          <a:stretch>
            <a:fillRect/>
          </a:stretch>
        </p:blipFill>
        <p:spPr>
          <a:xfrm>
            <a:off x="534180" y="4223771"/>
            <a:ext cx="2527626" cy="2517649"/>
          </a:xfrm>
          <a:prstGeom prst="rect">
            <a:avLst/>
          </a:prstGeom>
        </p:spPr>
      </p:pic>
      <p:pic>
        <p:nvPicPr>
          <p:cNvPr id="9" name="Inhaltsplatzhalter 8"/>
          <p:cNvPicPr>
            <a:picLocks noGrp="1" noChangeAspect="1"/>
          </p:cNvPicPr>
          <p:nvPr>
            <p:ph idx="1"/>
          </p:nvPr>
        </p:nvPicPr>
        <p:blipFill rotWithShape="1">
          <a:blip r:embed="rId3">
            <a:extLst>
              <a:ext uri="{28A0092B-C50C-407E-A947-70E740481C1C}">
                <a14:useLocalDpi xmlns:a14="http://schemas.microsoft.com/office/drawing/2010/main" val="0"/>
              </a:ext>
            </a:extLst>
          </a:blip>
          <a:srcRect r="87508"/>
          <a:stretch/>
        </p:blipFill>
        <p:spPr>
          <a:xfrm>
            <a:off x="5812115" y="578688"/>
            <a:ext cx="950635" cy="5608608"/>
          </a:xfrm>
        </p:spPr>
      </p:pic>
      <p:pic>
        <p:nvPicPr>
          <p:cNvPr id="4" name="Grafik 3" descr="Angebot 14.03.18">
            <a:extLst>
              <a:ext uri="{FF2B5EF4-FFF2-40B4-BE49-F238E27FC236}">
                <a16:creationId xmlns:a16="http://schemas.microsoft.com/office/drawing/2014/main" xmlns="" id="{CC42B3EF-BA2A-4031-B654-7655FBE2D505}"/>
              </a:ext>
            </a:extLst>
          </p:cNvPr>
          <p:cNvPicPr>
            <a:picLocks noChangeAspect="1"/>
          </p:cNvPicPr>
          <p:nvPr/>
        </p:nvPicPr>
        <p:blipFill>
          <a:blip r:embed="rId4"/>
          <a:stretch>
            <a:fillRect/>
          </a:stretch>
        </p:blipFill>
        <p:spPr>
          <a:xfrm>
            <a:off x="531851" y="314325"/>
            <a:ext cx="2111801" cy="4086115"/>
          </a:xfrm>
          <a:prstGeom prst="rect">
            <a:avLst/>
          </a:prstGeom>
        </p:spPr>
      </p:pic>
      <p:pic>
        <p:nvPicPr>
          <p:cNvPr id="7" name="Grafik 6">
            <a:extLst>
              <a:ext uri="{FF2B5EF4-FFF2-40B4-BE49-F238E27FC236}">
                <a16:creationId xmlns:a16="http://schemas.microsoft.com/office/drawing/2014/main" xmlns="" id="{A24E2AC2-65F7-419A-A86B-B104426DBBEA}"/>
              </a:ext>
            </a:extLst>
          </p:cNvPr>
          <p:cNvPicPr>
            <a:picLocks noChangeAspect="1"/>
          </p:cNvPicPr>
          <p:nvPr/>
        </p:nvPicPr>
        <p:blipFill>
          <a:blip r:embed="rId5"/>
          <a:stretch>
            <a:fillRect/>
          </a:stretch>
        </p:blipFill>
        <p:spPr>
          <a:xfrm>
            <a:off x="2629228" y="314325"/>
            <a:ext cx="1940282" cy="6438900"/>
          </a:xfrm>
          <a:prstGeom prst="rect">
            <a:avLst/>
          </a:prstGeom>
        </p:spPr>
      </p:pic>
      <p:pic>
        <p:nvPicPr>
          <p:cNvPr id="10" name="Inhaltsplatzhalter 8"/>
          <p:cNvPicPr>
            <a:picLocks noChangeAspect="1"/>
          </p:cNvPicPr>
          <p:nvPr/>
        </p:nvPicPr>
        <p:blipFill rotWithShape="1">
          <a:blip r:embed="rId3">
            <a:extLst>
              <a:ext uri="{28A0092B-C50C-407E-A947-70E740481C1C}">
                <a14:useLocalDpi xmlns:a14="http://schemas.microsoft.com/office/drawing/2010/main" val="0"/>
              </a:ext>
            </a:extLst>
          </a:blip>
          <a:srcRect l="81773"/>
          <a:stretch/>
        </p:blipFill>
        <p:spPr>
          <a:xfrm>
            <a:off x="6762750" y="578688"/>
            <a:ext cx="1387088" cy="5608608"/>
          </a:xfrm>
          <a:prstGeom prst="rect">
            <a:avLst/>
          </a:prstGeom>
        </p:spPr>
      </p:pic>
      <p:sp>
        <p:nvSpPr>
          <p:cNvPr id="11" name="Textfeld 10"/>
          <p:cNvSpPr txBox="1"/>
          <p:nvPr/>
        </p:nvSpPr>
        <p:spPr>
          <a:xfrm>
            <a:off x="6422832" y="6181199"/>
            <a:ext cx="1206694" cy="276999"/>
          </a:xfrm>
          <a:prstGeom prst="rect">
            <a:avLst/>
          </a:prstGeom>
          <a:noFill/>
        </p:spPr>
        <p:txBody>
          <a:bodyPr wrap="square" rtlCol="0">
            <a:spAutoFit/>
          </a:bodyPr>
          <a:lstStyle/>
          <a:p>
            <a:r>
              <a:rPr lang="de-DE" sz="1200" dirty="0"/>
              <a:t>www.conrad.de</a:t>
            </a:r>
          </a:p>
        </p:txBody>
      </p:sp>
    </p:spTree>
    <p:extLst>
      <p:ext uri="{BB962C8B-B14F-4D97-AF65-F5344CB8AC3E}">
        <p14:creationId xmlns:p14="http://schemas.microsoft.com/office/powerpoint/2010/main" val="2115889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87FB2B0-7D42-4222-A8BF-87058E78FB21}"/>
              </a:ext>
            </a:extLst>
          </p:cNvPr>
          <p:cNvSpPr>
            <a:spLocks noGrp="1"/>
          </p:cNvSpPr>
          <p:nvPr>
            <p:ph type="title"/>
          </p:nvPr>
        </p:nvSpPr>
        <p:spPr/>
        <p:txBody>
          <a:bodyPr/>
          <a:lstStyle/>
          <a:p>
            <a:r>
              <a:rPr lang="de-DE" dirty="0"/>
              <a:t>Verwendete Bauteile</a:t>
            </a:r>
          </a:p>
        </p:txBody>
      </p:sp>
      <p:sp>
        <p:nvSpPr>
          <p:cNvPr id="3" name="Inhaltsplatzhalter 2">
            <a:extLst>
              <a:ext uri="{FF2B5EF4-FFF2-40B4-BE49-F238E27FC236}">
                <a16:creationId xmlns:a16="http://schemas.microsoft.com/office/drawing/2014/main" xmlns="" id="{DF576A3D-493F-4998-AEA7-91B7C7E51590}"/>
              </a:ext>
            </a:extLst>
          </p:cNvPr>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3177201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xmlns="" id="{9791A06E-E0F1-4EE3-BDD5-E40860D182D9}"/>
              </a:ext>
            </a:extLst>
          </p:cNvPr>
          <p:cNvPicPr>
            <a:picLocks noGrp="1" noChangeAspect="1"/>
          </p:cNvPicPr>
          <p:nvPr>
            <p:ph idx="1"/>
          </p:nvPr>
        </p:nvPicPr>
        <p:blipFill>
          <a:blip r:embed="rId2"/>
          <a:stretch>
            <a:fillRect/>
          </a:stretch>
        </p:blipFill>
        <p:spPr>
          <a:xfrm>
            <a:off x="2974238" y="163668"/>
            <a:ext cx="5987770" cy="6530663"/>
          </a:xfrm>
        </p:spPr>
      </p:pic>
      <p:sp>
        <p:nvSpPr>
          <p:cNvPr id="8" name="Rechteck 7">
            <a:extLst>
              <a:ext uri="{FF2B5EF4-FFF2-40B4-BE49-F238E27FC236}">
                <a16:creationId xmlns:a16="http://schemas.microsoft.com/office/drawing/2014/main" xmlns="" id="{DF14A8A4-FD3F-4A86-9C11-C654E197E4A7}"/>
              </a:ext>
            </a:extLst>
          </p:cNvPr>
          <p:cNvSpPr/>
          <p:nvPr/>
        </p:nvSpPr>
        <p:spPr>
          <a:xfrm rot="5400000">
            <a:off x="129842" y="3742068"/>
            <a:ext cx="5116669" cy="276999"/>
          </a:xfrm>
          <a:prstGeom prst="rect">
            <a:avLst/>
          </a:prstGeom>
        </p:spPr>
        <p:txBody>
          <a:bodyPr wrap="square">
            <a:spAutoFit/>
          </a:bodyPr>
          <a:lstStyle/>
          <a:p>
            <a:r>
              <a:rPr lang="de-DE" sz="1200" dirty="0"/>
              <a:t>http://raspi.tv/2018/raspberry-pi-3b-plus-family-photo-update-march-2018</a:t>
            </a:r>
          </a:p>
        </p:txBody>
      </p:sp>
    </p:spTree>
    <p:extLst>
      <p:ext uri="{BB962C8B-B14F-4D97-AF65-F5344CB8AC3E}">
        <p14:creationId xmlns:p14="http://schemas.microsoft.com/office/powerpoint/2010/main" val="2327335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B66157A9-F4A3-4055-A285-E20E392555C9}"/>
              </a:ext>
            </a:extLst>
          </p:cNvPr>
          <p:cNvSpPr>
            <a:spLocks noGrp="1"/>
          </p:cNvSpPr>
          <p:nvPr>
            <p:ph type="title"/>
          </p:nvPr>
        </p:nvSpPr>
        <p:spPr/>
        <p:txBody>
          <a:bodyPr/>
          <a:lstStyle/>
          <a:p>
            <a:r>
              <a:rPr lang="de-DE" dirty="0"/>
              <a:t>Raspberry Pi</a:t>
            </a:r>
          </a:p>
        </p:txBody>
      </p:sp>
      <p:pic>
        <p:nvPicPr>
          <p:cNvPr id="7" name="Inhaltsplatzhalter 6">
            <a:extLst>
              <a:ext uri="{FF2B5EF4-FFF2-40B4-BE49-F238E27FC236}">
                <a16:creationId xmlns:a16="http://schemas.microsoft.com/office/drawing/2014/main" xmlns="" id="{9791A06E-E0F1-4EE3-BDD5-E40860D182D9}"/>
              </a:ext>
            </a:extLst>
          </p:cNvPr>
          <p:cNvPicPr>
            <a:picLocks noGrp="1" noChangeAspect="1"/>
          </p:cNvPicPr>
          <p:nvPr>
            <p:ph idx="1"/>
          </p:nvPr>
        </p:nvPicPr>
        <p:blipFill rotWithShape="1">
          <a:blip r:embed="rId3"/>
          <a:srcRect l="27984" t="71988" r="55030" b="16949"/>
          <a:stretch/>
        </p:blipFill>
        <p:spPr>
          <a:xfrm>
            <a:off x="982133" y="2438401"/>
            <a:ext cx="3383945" cy="2403533"/>
          </a:xfrm>
        </p:spPr>
      </p:pic>
      <p:sp>
        <p:nvSpPr>
          <p:cNvPr id="8" name="Rechteck 7">
            <a:extLst>
              <a:ext uri="{FF2B5EF4-FFF2-40B4-BE49-F238E27FC236}">
                <a16:creationId xmlns:a16="http://schemas.microsoft.com/office/drawing/2014/main" xmlns="" id="{DF14A8A4-FD3F-4A86-9C11-C654E197E4A7}"/>
              </a:ext>
            </a:extLst>
          </p:cNvPr>
          <p:cNvSpPr/>
          <p:nvPr/>
        </p:nvSpPr>
        <p:spPr>
          <a:xfrm>
            <a:off x="3060834" y="6581001"/>
            <a:ext cx="5542887" cy="276999"/>
          </a:xfrm>
          <a:prstGeom prst="rect">
            <a:avLst/>
          </a:prstGeom>
        </p:spPr>
        <p:txBody>
          <a:bodyPr wrap="square">
            <a:spAutoFit/>
          </a:bodyPr>
          <a:lstStyle/>
          <a:p>
            <a:r>
              <a:rPr lang="de-DE" sz="1200" dirty="0"/>
              <a:t>http://raspi.tv/2018/raspberry-pi-3b-plus-family-photo-update-march-2018</a:t>
            </a:r>
          </a:p>
        </p:txBody>
      </p:sp>
      <p:pic>
        <p:nvPicPr>
          <p:cNvPr id="5" name="Inhaltsplatzhalter 6">
            <a:extLst>
              <a:ext uri="{FF2B5EF4-FFF2-40B4-BE49-F238E27FC236}">
                <a16:creationId xmlns:a16="http://schemas.microsoft.com/office/drawing/2014/main" xmlns="" id="{C76488DE-119C-4DD6-B3B0-9FB0850D6785}"/>
              </a:ext>
            </a:extLst>
          </p:cNvPr>
          <p:cNvPicPr>
            <a:picLocks noChangeAspect="1"/>
          </p:cNvPicPr>
          <p:nvPr/>
        </p:nvPicPr>
        <p:blipFill rotWithShape="1">
          <a:blip r:embed="rId3"/>
          <a:srcRect l="48911" t="50398" r="29177" b="33252"/>
          <a:stretch/>
        </p:blipFill>
        <p:spPr>
          <a:xfrm>
            <a:off x="4777924" y="2012273"/>
            <a:ext cx="4000694" cy="3255789"/>
          </a:xfrm>
          <a:prstGeom prst="rect">
            <a:avLst/>
          </a:prstGeom>
        </p:spPr>
      </p:pic>
    </p:spTree>
    <p:extLst>
      <p:ext uri="{BB962C8B-B14F-4D97-AF65-F5344CB8AC3E}">
        <p14:creationId xmlns:p14="http://schemas.microsoft.com/office/powerpoint/2010/main" val="2784448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09C15C7E-F4A5-488A-8E8D-3378367DF18D}"/>
              </a:ext>
            </a:extLst>
          </p:cNvPr>
          <p:cNvSpPr>
            <a:spLocks noGrp="1"/>
          </p:cNvSpPr>
          <p:nvPr>
            <p:ph type="title"/>
          </p:nvPr>
        </p:nvSpPr>
        <p:spPr/>
        <p:txBody>
          <a:bodyPr/>
          <a:lstStyle/>
          <a:p>
            <a:r>
              <a:rPr lang="de-DE" dirty="0"/>
              <a:t>GPIO-Programmierung</a:t>
            </a:r>
          </a:p>
        </p:txBody>
      </p:sp>
      <p:pic>
        <p:nvPicPr>
          <p:cNvPr id="7" name="Inhaltsplatzhalter 6">
            <a:extLst>
              <a:ext uri="{FF2B5EF4-FFF2-40B4-BE49-F238E27FC236}">
                <a16:creationId xmlns:a16="http://schemas.microsoft.com/office/drawing/2014/main" xmlns="" id="{6533E9D7-CEE3-4E5B-AD88-DE9C2E4C3F2C}"/>
              </a:ext>
            </a:extLst>
          </p:cNvPr>
          <p:cNvPicPr>
            <a:picLocks noGrp="1" noChangeAspect="1"/>
          </p:cNvPicPr>
          <p:nvPr>
            <p:ph idx="1"/>
          </p:nvPr>
        </p:nvPicPr>
        <p:blipFill>
          <a:blip r:embed="rId3"/>
          <a:stretch>
            <a:fillRect/>
          </a:stretch>
        </p:blipFill>
        <p:spPr>
          <a:xfrm>
            <a:off x="457200" y="2274331"/>
            <a:ext cx="3998525" cy="3122658"/>
          </a:xfrm>
        </p:spPr>
      </p:pic>
      <p:sp>
        <p:nvSpPr>
          <p:cNvPr id="5" name="Inhaltsplatzhalter 4">
            <a:extLst>
              <a:ext uri="{FF2B5EF4-FFF2-40B4-BE49-F238E27FC236}">
                <a16:creationId xmlns:a16="http://schemas.microsoft.com/office/drawing/2014/main" xmlns="" id="{66127491-CED4-4480-9388-63630201D7AC}"/>
              </a:ext>
            </a:extLst>
          </p:cNvPr>
          <p:cNvSpPr txBox="1">
            <a:spLocks/>
          </p:cNvSpPr>
          <p:nvPr/>
        </p:nvSpPr>
        <p:spPr>
          <a:xfrm>
            <a:off x="4572000" y="1900102"/>
            <a:ext cx="4409954" cy="333281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de-DE" dirty="0"/>
          </a:p>
          <a:p>
            <a:r>
              <a:rPr lang="de-DE" dirty="0"/>
              <a:t> </a:t>
            </a:r>
            <a:r>
              <a:rPr lang="de-DE" i="1" dirty="0" err="1"/>
              <a:t>general</a:t>
            </a:r>
            <a:r>
              <a:rPr lang="de-DE" i="1" dirty="0"/>
              <a:t> </a:t>
            </a:r>
            <a:r>
              <a:rPr lang="de-DE" i="1" dirty="0" err="1"/>
              <a:t>purpose</a:t>
            </a:r>
            <a:r>
              <a:rPr lang="de-DE" i="1" dirty="0"/>
              <a:t> </a:t>
            </a:r>
            <a:r>
              <a:rPr lang="de-DE" i="1" dirty="0" err="1"/>
              <a:t>input</a:t>
            </a:r>
            <a:r>
              <a:rPr lang="de-DE" i="1" dirty="0"/>
              <a:t>/</a:t>
            </a:r>
            <a:r>
              <a:rPr lang="de-DE" i="1" dirty="0" err="1"/>
              <a:t>output</a:t>
            </a:r>
            <a:r>
              <a:rPr lang="de-DE" i="1" dirty="0"/>
              <a:t> </a:t>
            </a:r>
          </a:p>
          <a:p>
            <a:r>
              <a:rPr lang="de-DE" dirty="0"/>
              <a:t>Frei Programmierbare Kontakte am </a:t>
            </a:r>
            <a:r>
              <a:rPr lang="de-DE" dirty="0" err="1"/>
              <a:t>Raspi</a:t>
            </a:r>
            <a:endParaRPr lang="de-DE" dirty="0"/>
          </a:p>
          <a:p>
            <a:r>
              <a:rPr lang="de-DE" altLang="de-DE" sz="1900" dirty="0" err="1">
                <a:latin typeface="Courier New" panose="02070309020205020404" pitchFamily="49" charset="0"/>
                <a:cs typeface="Courier New" panose="02070309020205020404" pitchFamily="49" charset="0"/>
              </a:rPr>
              <a:t>GPIO.setup</a:t>
            </a:r>
            <a:r>
              <a:rPr lang="de-DE" altLang="de-DE" sz="1900" dirty="0">
                <a:latin typeface="Courier New" panose="02070309020205020404" pitchFamily="49" charset="0"/>
                <a:cs typeface="Courier New" panose="02070309020205020404" pitchFamily="49" charset="0"/>
              </a:rPr>
              <a:t>(23, GPIO.OUT) </a:t>
            </a:r>
            <a:r>
              <a:rPr lang="de-DE" sz="1900" dirty="0" err="1">
                <a:latin typeface="Courier New" panose="02070309020205020404" pitchFamily="49" charset="0"/>
                <a:cs typeface="Courier New" panose="02070309020205020404" pitchFamily="49" charset="0"/>
              </a:rPr>
              <a:t>G</a:t>
            </a:r>
            <a:r>
              <a:rPr lang="de-DE" altLang="de-DE" sz="1900" dirty="0" err="1">
                <a:latin typeface="Courier New" panose="02070309020205020404" pitchFamily="49" charset="0"/>
                <a:cs typeface="Courier New" panose="02070309020205020404" pitchFamily="49" charset="0"/>
              </a:rPr>
              <a:t>PIO.output</a:t>
            </a:r>
            <a:r>
              <a:rPr lang="de-DE" altLang="de-DE" sz="1900" dirty="0">
                <a:latin typeface="Courier New" panose="02070309020205020404" pitchFamily="49" charset="0"/>
                <a:cs typeface="Courier New" panose="02070309020205020404" pitchFamily="49" charset="0"/>
              </a:rPr>
              <a:t>(23, GPIO.HIGH) </a:t>
            </a:r>
            <a:r>
              <a:rPr lang="de-DE" altLang="de-DE" sz="1900" dirty="0" err="1">
                <a:latin typeface="Courier New" panose="02070309020205020404" pitchFamily="49" charset="0"/>
                <a:cs typeface="Courier New" panose="02070309020205020404" pitchFamily="49" charset="0"/>
              </a:rPr>
              <a:t>GPIO.output</a:t>
            </a:r>
            <a:r>
              <a:rPr lang="de-DE" altLang="de-DE" sz="1900" dirty="0">
                <a:latin typeface="Courier New" panose="02070309020205020404" pitchFamily="49" charset="0"/>
                <a:cs typeface="Courier New" panose="02070309020205020404" pitchFamily="49" charset="0"/>
              </a:rPr>
              <a:t>(23, GPIO.LOW) </a:t>
            </a:r>
          </a:p>
          <a:p>
            <a:endParaRPr lang="de-DE" dirty="0"/>
          </a:p>
        </p:txBody>
      </p:sp>
      <p:sp>
        <p:nvSpPr>
          <p:cNvPr id="9" name="Pfeil: nach rechts 8">
            <a:extLst>
              <a:ext uri="{FF2B5EF4-FFF2-40B4-BE49-F238E27FC236}">
                <a16:creationId xmlns:a16="http://schemas.microsoft.com/office/drawing/2014/main" xmlns="" id="{A726CF3F-9B1B-4AC9-A862-D6C7630DDDDC}"/>
              </a:ext>
            </a:extLst>
          </p:cNvPr>
          <p:cNvSpPr/>
          <p:nvPr/>
        </p:nvSpPr>
        <p:spPr>
          <a:xfrm rot="10800000">
            <a:off x="2835798" y="3162782"/>
            <a:ext cx="902825" cy="532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197947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0</TotalTime>
  <Words>1667</Words>
  <Application>Microsoft Office PowerPoint</Application>
  <PresentationFormat>Bildschirmpräsentation (4:3)</PresentationFormat>
  <Paragraphs>377</Paragraphs>
  <Slides>48</Slides>
  <Notes>25</Notes>
  <HiddenSlides>0</HiddenSlides>
  <MMClips>0</MMClips>
  <ScaleCrop>false</ScaleCrop>
  <HeadingPairs>
    <vt:vector size="4" baseType="variant">
      <vt:variant>
        <vt:lpstr>Design</vt:lpstr>
      </vt:variant>
      <vt:variant>
        <vt:i4>1</vt:i4>
      </vt:variant>
      <vt:variant>
        <vt:lpstr>Folientitel</vt:lpstr>
      </vt:variant>
      <vt:variant>
        <vt:i4>48</vt:i4>
      </vt:variant>
    </vt:vector>
  </HeadingPairs>
  <TitlesOfParts>
    <vt:vector size="49" baseType="lpstr">
      <vt:lpstr>Parallax</vt:lpstr>
      <vt:lpstr>Nachtsicht-IP-Kamera</vt:lpstr>
      <vt:lpstr>Agenda</vt:lpstr>
      <vt:lpstr>Marktanalyse</vt:lpstr>
      <vt:lpstr>Amateur vs. Professionell</vt:lpstr>
      <vt:lpstr>PowerPoint-Präsentation</vt:lpstr>
      <vt:lpstr>Verwendete Bauteile</vt:lpstr>
      <vt:lpstr>Raspberry Pi</vt:lpstr>
      <vt:lpstr>Raspberry Pi</vt:lpstr>
      <vt:lpstr>GPIO-Programmierung</vt:lpstr>
      <vt:lpstr>Raspberry Pi NoIR Camera v2.1</vt:lpstr>
      <vt:lpstr>Elektromagnetische Wellen</vt:lpstr>
      <vt:lpstr>IR-Sperrfilter bei normalen Kameras</vt:lpstr>
      <vt:lpstr>IR-Sperrfilter bei normalen Kameras</vt:lpstr>
      <vt:lpstr>motion, motioneye und motioneyeOS</vt:lpstr>
      <vt:lpstr>Raspbian mit motion</vt:lpstr>
      <vt:lpstr>motioneye</vt:lpstr>
      <vt:lpstr>motioneyeOS</vt:lpstr>
      <vt:lpstr>motioneyeOS Installation</vt:lpstr>
      <vt:lpstr>motioneyeOS Bewegungserkennung</vt:lpstr>
      <vt:lpstr>motioneyeOS Bewegungserkennung</vt:lpstr>
      <vt:lpstr>Einrichtung Netzwerk</vt:lpstr>
      <vt:lpstr>Einrichtung Netzwerk</vt:lpstr>
      <vt:lpstr>Demonstaration</vt:lpstr>
      <vt:lpstr>Bewertung</vt:lpstr>
      <vt:lpstr>Bewertung Allgemein </vt:lpstr>
      <vt:lpstr>Bewertung Performanz </vt:lpstr>
      <vt:lpstr>Bewertung </vt:lpstr>
      <vt:lpstr>Unser finaler Prototyp</vt:lpstr>
      <vt:lpstr>LED im Testbetrieb</vt:lpstr>
      <vt:lpstr>Einbau LEDs        </vt:lpstr>
      <vt:lpstr>Einbau LEDs</vt:lpstr>
      <vt:lpstr>DEMO</vt:lpstr>
      <vt:lpstr>Anwendungsbereiche &amp; Erweiterungsideen</vt:lpstr>
      <vt:lpstr>LED geschaltet</vt:lpstr>
      <vt:lpstr>LED geschaltet</vt:lpstr>
      <vt:lpstr>Medizin und Pflege</vt:lpstr>
      <vt:lpstr>Bewegungsüberwachung</vt:lpstr>
      <vt:lpstr>Bewegungsüberwachung</vt:lpstr>
      <vt:lpstr>Bewegungsüberwachung</vt:lpstr>
      <vt:lpstr>Bewegungsüberwachung</vt:lpstr>
      <vt:lpstr>Babyfon</vt:lpstr>
      <vt:lpstr>Audio</vt:lpstr>
      <vt:lpstr>Temperaturmessung</vt:lpstr>
      <vt:lpstr>Autarke Kamera</vt:lpstr>
      <vt:lpstr>Autarke Kamera</vt:lpstr>
      <vt:lpstr>Autarke Kamera</vt:lpstr>
      <vt:lpstr>Zugangsgesteuerte Katzenklappe</vt:lpstr>
      <vt:lpstr>Fragen?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Nachtsicht-IP-Kamera mit dem Raspberry PI und der NoIR Camera</dc:title>
  <dc:creator>Dominik Mpunkt</dc:creator>
  <cp:lastModifiedBy>Windows-Benutzer</cp:lastModifiedBy>
  <cp:revision>78</cp:revision>
  <dcterms:created xsi:type="dcterms:W3CDTF">2018-03-22T19:21:51Z</dcterms:created>
  <dcterms:modified xsi:type="dcterms:W3CDTF">2018-05-06T21:32:57Z</dcterms:modified>
</cp:coreProperties>
</file>